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25" r:id="rId1"/>
  </p:sldMasterIdLst>
  <p:notesMasterIdLst>
    <p:notesMasterId r:id="rId9"/>
  </p:notesMasterIdLst>
  <p:handoutMasterIdLst>
    <p:handoutMasterId r:id="rId10"/>
  </p:handoutMasterIdLst>
  <p:sldIdLst>
    <p:sldId id="833" r:id="rId2"/>
    <p:sldId id="864" r:id="rId3"/>
    <p:sldId id="878" r:id="rId4"/>
    <p:sldId id="877" r:id="rId5"/>
    <p:sldId id="879" r:id="rId6"/>
    <p:sldId id="873" r:id="rId7"/>
    <p:sldId id="876" r:id="rId8"/>
  </p:sldIdLst>
  <p:sldSz cx="9906000" cy="6858000" type="A4"/>
  <p:notesSz cx="6735763" cy="9869488"/>
  <p:custDataLst>
    <p:tags r:id="rId11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3E74"/>
        </a:solidFill>
        <a:latin typeface="Lucida San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3E74"/>
        </a:solidFill>
        <a:latin typeface="Lucida San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3E74"/>
        </a:solidFill>
        <a:latin typeface="Lucida San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3E74"/>
        </a:solidFill>
        <a:latin typeface="Lucida San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3E74"/>
        </a:solidFill>
        <a:latin typeface="Lucida Sans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rgbClr val="003E74"/>
        </a:solidFill>
        <a:latin typeface="Lucida Sans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rgbClr val="003E74"/>
        </a:solidFill>
        <a:latin typeface="Lucida Sans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rgbClr val="003E74"/>
        </a:solidFill>
        <a:latin typeface="Lucida Sans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rgbClr val="003E74"/>
        </a:solidFill>
        <a:latin typeface="Lucida Sans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78">
          <p15:clr>
            <a:srgbClr val="A4A3A4"/>
          </p15:clr>
        </p15:guide>
        <p15:guide id="2" orient="horz" pos="4201">
          <p15:clr>
            <a:srgbClr val="A4A3A4"/>
          </p15:clr>
        </p15:guide>
        <p15:guide id="3" orient="horz" pos="890">
          <p15:clr>
            <a:srgbClr val="A4A3A4"/>
          </p15:clr>
        </p15:guide>
        <p15:guide id="4" orient="horz" pos="3203">
          <p15:clr>
            <a:srgbClr val="A4A3A4"/>
          </p15:clr>
        </p15:guide>
        <p15:guide id="5" orient="horz" pos="346">
          <p15:clr>
            <a:srgbClr val="A4A3A4"/>
          </p15:clr>
        </p15:guide>
        <p15:guide id="6" orient="horz" pos="4319">
          <p15:clr>
            <a:srgbClr val="A4A3A4"/>
          </p15:clr>
        </p15:guide>
        <p15:guide id="7" pos="5887">
          <p15:clr>
            <a:srgbClr val="A4A3A4"/>
          </p15:clr>
        </p15:guide>
        <p15:guide id="8" pos="2440">
          <p15:clr>
            <a:srgbClr val="A4A3A4"/>
          </p15:clr>
        </p15:guide>
        <p15:guide id="9" pos="671">
          <p15:clr>
            <a:srgbClr val="A4A3A4"/>
          </p15:clr>
        </p15:guide>
        <p15:guide id="10" pos="8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nttinen Merj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B17D"/>
    <a:srgbClr val="ECECEC"/>
    <a:srgbClr val="E8E8E8"/>
    <a:srgbClr val="F8F8F8"/>
    <a:srgbClr val="087BCA"/>
    <a:srgbClr val="D4E7F0"/>
    <a:srgbClr val="A0D6F1"/>
    <a:srgbClr val="DFD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50" autoAdjust="0"/>
    <p:restoredTop sz="99297" autoAdjust="0"/>
  </p:normalViewPr>
  <p:slideViewPr>
    <p:cSldViewPr snapToObjects="1">
      <p:cViewPr varScale="1">
        <p:scale>
          <a:sx n="76" d="100"/>
          <a:sy n="76" d="100"/>
        </p:scale>
        <p:origin x="810" y="84"/>
      </p:cViewPr>
      <p:guideLst>
        <p:guide orient="horz" pos="2478"/>
        <p:guide orient="horz" pos="4201"/>
        <p:guide orient="horz" pos="890"/>
        <p:guide orient="horz" pos="3203"/>
        <p:guide orient="horz" pos="346"/>
        <p:guide orient="horz" pos="4319"/>
        <p:guide pos="5887"/>
        <p:guide pos="2440"/>
        <p:guide pos="671"/>
        <p:guide pos="807"/>
      </p:guideLst>
    </p:cSldViewPr>
  </p:slideViewPr>
  <p:outlineViewPr>
    <p:cViewPr>
      <p:scale>
        <a:sx n="33" d="100"/>
        <a:sy n="33" d="100"/>
      </p:scale>
      <p:origin x="0" y="37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442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5" rIns="91427" bIns="45715" numCol="1" anchor="t" anchorCtr="0" compatLnSpc="1">
            <a:prstTxWarp prst="textNoShape">
              <a:avLst/>
            </a:prstTxWarp>
          </a:bodyPr>
          <a:lstStyle>
            <a:lvl1pPr algn="l" defTabSz="912813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  <a:ea typeface="SimSun"/>
                <a:cs typeface="SimSun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5" rIns="91427" bIns="45715" numCol="1" anchor="t" anchorCtr="0" compatLnSpc="1">
            <a:prstTxWarp prst="textNoShape">
              <a:avLst/>
            </a:prstTxWarp>
          </a:bodyPr>
          <a:lstStyle>
            <a:lvl1pPr algn="r" defTabSz="912813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  <a:ea typeface="SimSun"/>
                <a:cs typeface="SimSun"/>
              </a:defRPr>
            </a:lvl1pPr>
          </a:lstStyle>
          <a:p>
            <a:pPr>
              <a:defRPr/>
            </a:pPr>
            <a:fld id="{D8F00EA7-6B1E-45A7-A5B3-048D724AB12E}" type="datetime1">
              <a:rPr lang="it-IT"/>
              <a:pPr>
                <a:defRPr/>
              </a:pPr>
              <a:t>02/12/2014</a:t>
            </a:fld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5" rIns="91427" bIns="45715" numCol="1" anchor="b" anchorCtr="0" compatLnSpc="1">
            <a:prstTxWarp prst="textNoShape">
              <a:avLst/>
            </a:prstTxWarp>
          </a:bodyPr>
          <a:lstStyle>
            <a:lvl1pPr algn="l" defTabSz="912813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  <a:cs typeface="SimSun"/>
              </a:defRPr>
            </a:lvl1pPr>
          </a:lstStyle>
          <a:p>
            <a:pPr>
              <a:defRPr/>
            </a:pPr>
            <a:r>
              <a:rPr lang="zh-SG"/>
              <a:t>© BIP. 2008</a:t>
            </a:r>
            <a:endParaRPr lang="en-US">
              <a:ea typeface="SimSun"/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5" rIns="91427" bIns="45715" numCol="1" anchor="b" anchorCtr="0" compatLnSpc="1">
            <a:prstTxWarp prst="textNoShape">
              <a:avLst/>
            </a:prstTxWarp>
          </a:bodyPr>
          <a:lstStyle>
            <a:lvl1pPr algn="r" defTabSz="912813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  <a:cs typeface="SimSun"/>
              </a:defRPr>
            </a:lvl1pPr>
          </a:lstStyle>
          <a:p>
            <a:pPr>
              <a:defRPr/>
            </a:pPr>
            <a:fld id="{D5D1CFE3-DE73-4DE1-9E64-D60FCABE9F73}" type="slidenum">
              <a:rPr lang="it-IT" altLang="zh-SG"/>
              <a:pPr>
                <a:defRPr/>
              </a:pPr>
              <a:t>‹N°›</a:t>
            </a:fld>
            <a:endParaRPr lang="en-US">
              <a:ea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1355828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5" rIns="91427" bIns="45715" numCol="1" anchor="t" anchorCtr="0" compatLnSpc="1">
            <a:prstTxWarp prst="textNoShape">
              <a:avLst/>
            </a:prstTxWarp>
          </a:bodyPr>
          <a:lstStyle>
            <a:lvl1pPr algn="l" defTabSz="912813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  <a:ea typeface="SimSun"/>
                <a:cs typeface="SimSun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5" rIns="91427" bIns="45715" numCol="1" anchor="t" anchorCtr="0" compatLnSpc="1">
            <a:prstTxWarp prst="textNoShape">
              <a:avLst/>
            </a:prstTxWarp>
          </a:bodyPr>
          <a:lstStyle>
            <a:lvl1pPr algn="r" defTabSz="912813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  <a:ea typeface="SimSun"/>
                <a:cs typeface="SimSun"/>
              </a:defRPr>
            </a:lvl1pPr>
          </a:lstStyle>
          <a:p>
            <a:pPr>
              <a:defRPr/>
            </a:pPr>
            <a:fld id="{D0278786-9DFC-4DE4-97BF-6A7CAEEA4373}" type="datetime1">
              <a:rPr lang="it-IT"/>
              <a:pPr>
                <a:defRPr/>
              </a:pPr>
              <a:t>02/12/2014</a:t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5325" y="739775"/>
            <a:ext cx="534670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9475"/>
            <a:ext cx="4938713" cy="44418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vert="horz" wrap="square" lIns="0" tIns="45715" rIns="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5" rIns="91427" bIns="45715" numCol="1" anchor="b" anchorCtr="0" compatLnSpc="1">
            <a:prstTxWarp prst="textNoShape">
              <a:avLst/>
            </a:prstTxWarp>
          </a:bodyPr>
          <a:lstStyle>
            <a:lvl1pPr algn="l" defTabSz="912813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  <a:cs typeface="SimSun"/>
              </a:defRPr>
            </a:lvl1pPr>
          </a:lstStyle>
          <a:p>
            <a:pPr>
              <a:defRPr/>
            </a:pPr>
            <a:r>
              <a:rPr lang="zh-SG"/>
              <a:t>© BIP. 2008</a:t>
            </a:r>
            <a:endParaRPr lang="en-US">
              <a:ea typeface="SimSun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5" rIns="91427" bIns="45715" numCol="1" anchor="b" anchorCtr="0" compatLnSpc="1">
            <a:prstTxWarp prst="textNoShape">
              <a:avLst/>
            </a:prstTxWarp>
          </a:bodyPr>
          <a:lstStyle>
            <a:lvl1pPr algn="r" defTabSz="912813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  <a:cs typeface="SimSun"/>
              </a:defRPr>
            </a:lvl1pPr>
          </a:lstStyle>
          <a:p>
            <a:pPr>
              <a:defRPr/>
            </a:pPr>
            <a:fld id="{1BCFF130-0FD0-4EC4-BAD3-32D6F8B06A33}" type="slidenum">
              <a:rPr lang="it-IT" altLang="zh-SG"/>
              <a:pPr>
                <a:defRPr/>
              </a:pPr>
              <a:t>‹N°›</a:t>
            </a:fld>
            <a:endParaRPr lang="en-US">
              <a:ea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420691974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198438" indent="-198438" algn="l" rtl="0" eaLnBrk="0" fontAlgn="base" hangingPunct="0">
      <a:spcBef>
        <a:spcPct val="0"/>
      </a:spcBef>
      <a:spcAft>
        <a:spcPct val="20000"/>
      </a:spcAft>
      <a:buClr>
        <a:schemeClr val="tx1"/>
      </a:buClr>
      <a:buChar char="•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371475" indent="-171450" algn="l" rtl="0" eaLnBrk="0" fontAlgn="base" hangingPunct="0">
      <a:spcBef>
        <a:spcPct val="0"/>
      </a:spcBef>
      <a:spcAft>
        <a:spcPct val="20000"/>
      </a:spcAft>
      <a:buClr>
        <a:schemeClr val="tx1"/>
      </a:buClr>
      <a:buChar char="•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581025" indent="-207963" algn="l" rtl="0" eaLnBrk="0" fontAlgn="base" hangingPunct="0">
      <a:spcBef>
        <a:spcPct val="0"/>
      </a:spcBef>
      <a:spcAft>
        <a:spcPct val="20000"/>
      </a:spcAft>
      <a:buClr>
        <a:schemeClr val="tx1"/>
      </a:buClr>
      <a:buChar char="•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747713" indent="-165100" algn="l" rtl="0" eaLnBrk="0" fontAlgn="base" hangingPunct="0">
      <a:spcBef>
        <a:spcPct val="0"/>
      </a:spcBef>
      <a:spcAft>
        <a:spcPct val="20000"/>
      </a:spcAft>
      <a:buClr>
        <a:schemeClr val="tx1"/>
      </a:buClr>
      <a:buChar char="•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938213" indent="-176213" algn="l" rtl="0" eaLnBrk="0" fontAlgn="base" hangingPunct="0">
      <a:spcBef>
        <a:spcPct val="0"/>
      </a:spcBef>
      <a:spcAft>
        <a:spcPct val="20000"/>
      </a:spcAft>
      <a:buClr>
        <a:schemeClr val="tx1"/>
      </a:buClr>
      <a:buChar char="•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>
              <a:latin typeface="Arial" charset="0"/>
              <a:cs typeface="Arial" charset="0"/>
            </a:endParaRP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C65BEC9-061B-4BA4-8655-37EB25B11939}" type="datetime1">
              <a:rPr lang="it-IT" smtClean="0">
                <a:latin typeface="Arial" charset="0"/>
              </a:rPr>
              <a:pPr/>
              <a:t>02/12/2014</a:t>
            </a:fld>
            <a:endParaRPr lang="en-US" smtClean="0">
              <a:latin typeface="Arial" charset="0"/>
            </a:endParaRPr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zh-SG" smtClean="0">
                <a:latin typeface="Arial" charset="0"/>
              </a:rPr>
              <a:t>© BIP. 2008</a:t>
            </a:r>
            <a:endParaRPr lang="en-US" smtClean="0">
              <a:latin typeface="Arial" charset="0"/>
              <a:ea typeface="SimSun"/>
            </a:endParaRPr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D2C2FE-2DB4-4933-85D3-88DB8F21B5C0}" type="slidenum">
              <a:rPr lang="it-IT" altLang="zh-SG" smtClean="0">
                <a:latin typeface="Arial" charset="0"/>
              </a:rPr>
              <a:pPr/>
              <a:t>0</a:t>
            </a:fld>
            <a:endParaRPr lang="en-US" smtClean="0">
              <a:latin typeface="Arial" charset="0"/>
              <a:ea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2429941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0"/>
          <p:cNvSpPr>
            <a:spLocks noChangeArrowheads="1"/>
          </p:cNvSpPr>
          <p:nvPr userDrawn="1"/>
        </p:nvSpPr>
        <p:spPr bwMode="auto">
          <a:xfrm>
            <a:off x="-1588" y="6252006"/>
            <a:ext cx="9907588" cy="612000"/>
          </a:xfrm>
          <a:prstGeom prst="rect">
            <a:avLst/>
          </a:prstGeom>
          <a:gradFill flip="none" rotWithShape="1">
            <a:gsLst>
              <a:gs pos="33000">
                <a:schemeClr val="tx1">
                  <a:alpha val="77000"/>
                </a:schemeClr>
              </a:gs>
              <a:gs pos="100000">
                <a:schemeClr val="bg1">
                  <a:alpha val="0"/>
                </a:schemeClr>
              </a:gs>
              <a:gs pos="90000">
                <a:schemeClr val="bg1">
                  <a:alpha val="0"/>
                </a:scheme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80000"/>
              </a:lnSpc>
              <a:defRPr/>
            </a:pPr>
            <a:endParaRPr lang="it-IT" sz="800">
              <a:solidFill>
                <a:srgbClr val="004182"/>
              </a:solidFill>
              <a:latin typeface="Arial" charset="0"/>
            </a:endParaRPr>
          </a:p>
        </p:txBody>
      </p:sp>
      <p:sp>
        <p:nvSpPr>
          <p:cNvPr id="3" name="Line 56"/>
          <p:cNvSpPr>
            <a:spLocks noChangeShapeType="1"/>
          </p:cNvSpPr>
          <p:nvPr/>
        </p:nvSpPr>
        <p:spPr bwMode="auto">
          <a:xfrm>
            <a:off x="0" y="574675"/>
            <a:ext cx="990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>
              <a:defRPr/>
            </a:pPr>
            <a:endParaRPr lang="en-GB">
              <a:cs typeface="Arial" pitchFamily="34" charset="0"/>
            </a:endParaRPr>
          </a:p>
        </p:txBody>
      </p:sp>
      <p:sp>
        <p:nvSpPr>
          <p:cNvPr id="4" name="Text Box 91"/>
          <p:cNvSpPr txBox="1">
            <a:spLocks noChangeArrowheads="1"/>
          </p:cNvSpPr>
          <p:nvPr/>
        </p:nvSpPr>
        <p:spPr bwMode="auto">
          <a:xfrm>
            <a:off x="1231900" y="633413"/>
            <a:ext cx="73025" cy="2857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36000" anchorCtr="1">
            <a:spAutoFit/>
          </a:bodyPr>
          <a:lstStyle>
            <a:lvl1pPr eaLnBrk="0" hangingPunct="0">
              <a:defRPr sz="2400">
                <a:solidFill>
                  <a:srgbClr val="003E74"/>
                </a:solidFill>
                <a:latin typeface="Lucida Sans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03E74"/>
                </a:solidFill>
                <a:latin typeface="Lucida Sans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03E74"/>
                </a:solidFill>
                <a:latin typeface="Lucida Sans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03E74"/>
                </a:solidFill>
                <a:latin typeface="Lucida Sans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03E74"/>
                </a:solidFill>
                <a:latin typeface="Lucida Sans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E74"/>
                </a:solidFill>
                <a:latin typeface="Lucida Sans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E74"/>
                </a:solidFill>
                <a:latin typeface="Lucida Sans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E74"/>
                </a:solidFill>
                <a:latin typeface="Lucida Sans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E74"/>
                </a:solidFill>
                <a:latin typeface="Lucida Sans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it-IT" sz="1400">
              <a:solidFill>
                <a:srgbClr val="004182"/>
              </a:solidFill>
              <a:latin typeface="Arial" pitchFamily="34" charset="0"/>
            </a:endParaRPr>
          </a:p>
        </p:txBody>
      </p:sp>
      <p:sp>
        <p:nvSpPr>
          <p:cNvPr id="5" name="Line 55"/>
          <p:cNvSpPr>
            <a:spLocks noChangeShapeType="1"/>
          </p:cNvSpPr>
          <p:nvPr/>
        </p:nvSpPr>
        <p:spPr bwMode="auto">
          <a:xfrm>
            <a:off x="0" y="574675"/>
            <a:ext cx="9906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>
              <a:defRPr/>
            </a:pPr>
            <a:endParaRPr lang="en-GB">
              <a:cs typeface="Arial" pitchFamily="34" charset="0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CF-AIPCR – Réunion 4 décembre 2013 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0"/>
          <p:cNvSpPr>
            <a:spLocks noChangeArrowheads="1"/>
          </p:cNvSpPr>
          <p:nvPr userDrawn="1"/>
        </p:nvSpPr>
        <p:spPr bwMode="auto">
          <a:xfrm>
            <a:off x="-1588" y="6252006"/>
            <a:ext cx="9907588" cy="612000"/>
          </a:xfrm>
          <a:prstGeom prst="rect">
            <a:avLst/>
          </a:prstGeom>
          <a:gradFill flip="none" rotWithShape="1">
            <a:gsLst>
              <a:gs pos="33000">
                <a:schemeClr val="tx1">
                  <a:alpha val="77000"/>
                </a:schemeClr>
              </a:gs>
              <a:gs pos="100000">
                <a:schemeClr val="bg1">
                  <a:alpha val="0"/>
                </a:schemeClr>
              </a:gs>
              <a:gs pos="90000">
                <a:schemeClr val="bg1">
                  <a:alpha val="0"/>
                </a:scheme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80000"/>
              </a:lnSpc>
              <a:defRPr/>
            </a:pPr>
            <a:endParaRPr lang="it-IT" sz="800">
              <a:solidFill>
                <a:srgbClr val="004182"/>
              </a:solidFill>
              <a:latin typeface="Arial" charset="0"/>
            </a:endParaRPr>
          </a:p>
        </p:txBody>
      </p:sp>
      <p:sp>
        <p:nvSpPr>
          <p:cNvPr id="5" name="Line 56"/>
          <p:cNvSpPr>
            <a:spLocks noChangeShapeType="1"/>
          </p:cNvSpPr>
          <p:nvPr/>
        </p:nvSpPr>
        <p:spPr bwMode="auto">
          <a:xfrm>
            <a:off x="0" y="574675"/>
            <a:ext cx="990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>
              <a:defRPr/>
            </a:pPr>
            <a:endParaRPr lang="en-GB">
              <a:cs typeface="Arial" pitchFamily="34" charset="0"/>
            </a:endParaRPr>
          </a:p>
        </p:txBody>
      </p:sp>
      <p:sp>
        <p:nvSpPr>
          <p:cNvPr id="6" name="Text Box 91"/>
          <p:cNvSpPr txBox="1">
            <a:spLocks noChangeArrowheads="1"/>
          </p:cNvSpPr>
          <p:nvPr/>
        </p:nvSpPr>
        <p:spPr bwMode="auto">
          <a:xfrm>
            <a:off x="1231900" y="633413"/>
            <a:ext cx="73025" cy="2857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36000" anchorCtr="1">
            <a:spAutoFit/>
          </a:bodyPr>
          <a:lstStyle>
            <a:lvl1pPr eaLnBrk="0" hangingPunct="0">
              <a:defRPr sz="2400">
                <a:solidFill>
                  <a:srgbClr val="003E74"/>
                </a:solidFill>
                <a:latin typeface="Lucida Sans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03E74"/>
                </a:solidFill>
                <a:latin typeface="Lucida Sans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03E74"/>
                </a:solidFill>
                <a:latin typeface="Lucida Sans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03E74"/>
                </a:solidFill>
                <a:latin typeface="Lucida Sans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03E74"/>
                </a:solidFill>
                <a:latin typeface="Lucida Sans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E74"/>
                </a:solidFill>
                <a:latin typeface="Lucida Sans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E74"/>
                </a:solidFill>
                <a:latin typeface="Lucida Sans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E74"/>
                </a:solidFill>
                <a:latin typeface="Lucida Sans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E74"/>
                </a:solidFill>
                <a:latin typeface="Lucida Sans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it-IT" sz="1400">
              <a:solidFill>
                <a:srgbClr val="004182"/>
              </a:solidFill>
              <a:latin typeface="Arial" pitchFamily="34" charset="0"/>
            </a:endParaRPr>
          </a:p>
        </p:txBody>
      </p:sp>
      <p:sp>
        <p:nvSpPr>
          <p:cNvPr id="7" name="Rectangle 83"/>
          <p:cNvSpPr>
            <a:spLocks noChangeArrowheads="1"/>
          </p:cNvSpPr>
          <p:nvPr userDrawn="1"/>
        </p:nvSpPr>
        <p:spPr bwMode="auto">
          <a:xfrm>
            <a:off x="4624388" y="6542088"/>
            <a:ext cx="657225" cy="2841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 anchor="b">
            <a:spAutoFit/>
          </a:bodyPr>
          <a:lstStyle/>
          <a:p>
            <a:pPr algn="ctr" eaLnBrk="0" hangingPunct="0">
              <a:lnSpc>
                <a:spcPct val="105000"/>
              </a:lnSpc>
              <a:spcAft>
                <a:spcPct val="20000"/>
              </a:spcAft>
              <a:defRPr/>
            </a:pPr>
            <a:r>
              <a:rPr lang="it-IT" sz="1200" b="1">
                <a:solidFill>
                  <a:schemeClr val="bg1"/>
                </a:solidFill>
                <a:cs typeface="Arial" pitchFamily="34" charset="0"/>
              </a:rPr>
              <a:t>- </a:t>
            </a:r>
            <a:fld id="{911804E4-84AC-49C1-BF01-4A9839AF85B4}" type="slidenum">
              <a:rPr lang="it-IT" sz="1200" b="1">
                <a:solidFill>
                  <a:schemeClr val="bg1"/>
                </a:solidFill>
                <a:cs typeface="Arial" pitchFamily="34" charset="0"/>
              </a:rPr>
              <a:pPr algn="ctr" eaLnBrk="0" hangingPunct="0">
                <a:lnSpc>
                  <a:spcPct val="105000"/>
                </a:lnSpc>
                <a:spcAft>
                  <a:spcPct val="20000"/>
                </a:spcAft>
                <a:defRPr/>
              </a:pPr>
              <a:t>‹N°›</a:t>
            </a:fld>
            <a:r>
              <a:rPr lang="it-IT" sz="1200" b="1">
                <a:solidFill>
                  <a:schemeClr val="bg1"/>
                </a:solidFill>
                <a:cs typeface="Arial" pitchFamily="34" charset="0"/>
              </a:rPr>
              <a:t> -</a:t>
            </a:r>
          </a:p>
        </p:txBody>
      </p:sp>
      <p:pic>
        <p:nvPicPr>
          <p:cNvPr id="8" name="Picture 14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9001125" y="5775325"/>
            <a:ext cx="904875" cy="10953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9" name="Espace réservé du pied de page 5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CF-AIPCR – CM2 Exploitation et Sécurité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1050925"/>
            <a:ext cx="9285287" cy="497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Premier niveau</a:t>
            </a:r>
          </a:p>
          <a:p>
            <a:pPr lvl="1"/>
            <a:r>
              <a:rPr lang="it-IT" smtClean="0"/>
              <a:t>Deuxième niveau</a:t>
            </a:r>
          </a:p>
          <a:p>
            <a:pPr lvl="2"/>
            <a:r>
              <a:rPr lang="it-IT" smtClean="0"/>
              <a:t>Troisième niveau</a:t>
            </a:r>
          </a:p>
        </p:txBody>
      </p:sp>
      <p:sp>
        <p:nvSpPr>
          <p:cNvPr id="1027" name="Rectangle 55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196850"/>
            <a:ext cx="9285287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de-DE" smtClean="0"/>
              <a:t>Cliquez pour modifier le style du titre du masque</a:t>
            </a:r>
          </a:p>
        </p:txBody>
      </p:sp>
      <p:sp>
        <p:nvSpPr>
          <p:cNvPr id="10" name="Espace réservé du pied de page 5"/>
          <p:cNvSpPr>
            <a:spLocks noGrp="1"/>
          </p:cNvSpPr>
          <p:nvPr userDrawn="1">
            <p:ph type="ftr" sz="quarter" idx="3"/>
          </p:nvPr>
        </p:nvSpPr>
        <p:spPr bwMode="auto">
          <a:xfrm>
            <a:off x="-15875" y="6519863"/>
            <a:ext cx="3744913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CF-AIPCR – CM2 Exploitation et Sécurité</a:t>
            </a: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284163" indent="-284163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Char char="•"/>
        <a:defRPr sz="1600" b="1">
          <a:solidFill>
            <a:schemeClr val="tx2"/>
          </a:solidFill>
          <a:latin typeface="Arial" charset="0"/>
          <a:ea typeface="+mn-ea"/>
          <a:cs typeface="+mn-cs"/>
        </a:defRPr>
      </a:lvl1pPr>
      <a:lvl2pPr marL="581025" indent="-295275" algn="l" rtl="0" eaLnBrk="0" fontAlgn="base" hangingPunct="0">
        <a:spcBef>
          <a:spcPct val="0"/>
        </a:spcBef>
        <a:spcAft>
          <a:spcPct val="0"/>
        </a:spcAft>
        <a:buClr>
          <a:srgbClr val="004182"/>
        </a:buClr>
        <a:buChar char="–"/>
        <a:defRPr sz="1400">
          <a:solidFill>
            <a:schemeClr val="tx2"/>
          </a:solidFill>
          <a:latin typeface="Arial" charset="0"/>
        </a:defRPr>
      </a:lvl2pPr>
      <a:lvl3pPr marL="965200" indent="-382588" algn="l" rtl="0" eaLnBrk="0" fontAlgn="base" hangingPunct="0">
        <a:spcBef>
          <a:spcPct val="0"/>
        </a:spcBef>
        <a:spcAft>
          <a:spcPct val="0"/>
        </a:spcAft>
        <a:buClr>
          <a:srgbClr val="004182"/>
        </a:buClr>
        <a:buFont typeface="Verdana" pitchFamily="34" charset="0"/>
        <a:buChar char="."/>
        <a:defRPr sz="1400">
          <a:solidFill>
            <a:schemeClr val="tx2"/>
          </a:solidFill>
          <a:latin typeface="Arial" charset="0"/>
        </a:defRPr>
      </a:lvl3pPr>
      <a:lvl4pPr marL="1409700" indent="-171450" algn="l" rtl="0" eaLnBrk="0" fontAlgn="base" hangingPunct="0">
        <a:spcBef>
          <a:spcPct val="20000"/>
        </a:spcBef>
        <a:spcAft>
          <a:spcPct val="0"/>
        </a:spcAft>
        <a:buChar char="·"/>
        <a:defRPr sz="2200">
          <a:solidFill>
            <a:schemeClr val="tx1"/>
          </a:solidFill>
          <a:latin typeface="Arial" charset="0"/>
        </a:defRPr>
      </a:lvl4pPr>
      <a:lvl5pPr marL="1935163" indent="-228600" algn="l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Arial" charset="0"/>
        </a:defRPr>
      </a:lvl5pPr>
      <a:lvl6pPr marL="2392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2849563" indent="-228600" algn="l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306763" indent="-228600" algn="l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3763963" indent="-228600" algn="l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3"/>
          <p:cNvSpPr>
            <a:spLocks noChangeArrowheads="1"/>
          </p:cNvSpPr>
          <p:nvPr/>
        </p:nvSpPr>
        <p:spPr bwMode="auto">
          <a:xfrm>
            <a:off x="1243013" y="2754313"/>
            <a:ext cx="8174037" cy="1139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ea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800" b="1" i="1" dirty="0">
                <a:latin typeface="Calibri" pitchFamily="34" charset="0"/>
              </a:rPr>
              <a:t>Comité Miroir 2 : “ Exploitation et Sécurité”</a:t>
            </a:r>
            <a:endParaRPr lang="fr-FR" sz="2000" dirty="0">
              <a:solidFill>
                <a:srgbClr val="757477"/>
              </a:solidFill>
              <a:latin typeface="Calibri" pitchFamily="34" charset="0"/>
            </a:endParaRPr>
          </a:p>
          <a:p>
            <a:pPr algn="r" eaLnBrk="0" hangingPunct="0">
              <a:lnSpc>
                <a:spcPct val="130000"/>
              </a:lnSpc>
            </a:pPr>
            <a:r>
              <a:rPr lang="fr-FR" sz="2000" i="1" dirty="0">
                <a:solidFill>
                  <a:srgbClr val="7F7F7F"/>
                </a:solidFill>
                <a:latin typeface="Calibri" pitchFamily="34" charset="0"/>
              </a:rPr>
              <a:t>Paris,  3</a:t>
            </a:r>
            <a:r>
              <a:rPr lang="fr-FR" sz="2000" i="1" dirty="0" smtClean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fr-FR" sz="2000" i="1" dirty="0">
                <a:solidFill>
                  <a:srgbClr val="7F7F7F"/>
                </a:solidFill>
                <a:latin typeface="Calibri" pitchFamily="34" charset="0"/>
              </a:rPr>
              <a:t>décembre </a:t>
            </a:r>
            <a:r>
              <a:rPr lang="fr-FR" sz="2000" i="1" dirty="0" smtClean="0">
                <a:solidFill>
                  <a:srgbClr val="7F7F7F"/>
                </a:solidFill>
                <a:latin typeface="Calibri" pitchFamily="34" charset="0"/>
              </a:rPr>
              <a:t>2014</a:t>
            </a:r>
            <a:endParaRPr lang="fr-FR" sz="2000" i="1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146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-15875" y="6561138"/>
            <a:ext cx="3744913" cy="252412"/>
          </a:xfrm>
          <a:noFill/>
        </p:spPr>
        <p:txBody>
          <a:bodyPr/>
          <a:lstStyle/>
          <a:p>
            <a:r>
              <a:rPr lang="fr-FR" dirty="0" smtClean="0">
                <a:latin typeface="Calibri" pitchFamily="34" charset="0"/>
              </a:rPr>
              <a:t>CF-AIPCR – Réunion </a:t>
            </a:r>
            <a:r>
              <a:rPr lang="fr-FR" dirty="0" smtClean="0">
                <a:latin typeface="Calibri" pitchFamily="34" charset="0"/>
              </a:rPr>
              <a:t>3 </a:t>
            </a:r>
            <a:r>
              <a:rPr lang="fr-FR" dirty="0" smtClean="0">
                <a:latin typeface="Calibri" pitchFamily="34" charset="0"/>
              </a:rPr>
              <a:t>décembre </a:t>
            </a:r>
            <a:r>
              <a:rPr lang="fr-FR" dirty="0" smtClean="0">
                <a:latin typeface="Calibri" pitchFamily="34" charset="0"/>
              </a:rPr>
              <a:t>2014 </a:t>
            </a:r>
            <a:endParaRPr lang="fr-FR" dirty="0" smtClean="0">
              <a:latin typeface="Calibri" pitchFamily="34" charset="0"/>
            </a:endParaRPr>
          </a:p>
        </p:txBody>
      </p:sp>
      <p:pic>
        <p:nvPicPr>
          <p:cNvPr id="614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1825" y="908050"/>
            <a:ext cx="1368425" cy="16573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1243013" y="4437063"/>
            <a:ext cx="8174037" cy="1333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algn="r" eaLnBrk="0" hangingPunct="0">
              <a:lnSpc>
                <a:spcPct val="130000"/>
              </a:lnSpc>
            </a:pPr>
            <a:r>
              <a:rPr lang="fr-FR" sz="2000" i="1" dirty="0">
                <a:solidFill>
                  <a:srgbClr val="7F7F7F"/>
                </a:solidFill>
                <a:latin typeface="Calibri" pitchFamily="34" charset="0"/>
              </a:rPr>
              <a:t>Président : Martial CHEVREUIL -  EGIS</a:t>
            </a:r>
          </a:p>
          <a:p>
            <a:pPr algn="r" eaLnBrk="0" hangingPunct="0">
              <a:lnSpc>
                <a:spcPct val="130000"/>
              </a:lnSpc>
            </a:pPr>
            <a:r>
              <a:rPr lang="fr-FR" sz="2000" i="1" dirty="0">
                <a:solidFill>
                  <a:srgbClr val="7F7F7F"/>
                </a:solidFill>
                <a:latin typeface="Calibri" pitchFamily="34" charset="0"/>
              </a:rPr>
              <a:t>Secrétaire : </a:t>
            </a:r>
            <a:r>
              <a:rPr lang="fr-FR" sz="2000" i="1" smtClean="0">
                <a:solidFill>
                  <a:srgbClr val="7F7F7F"/>
                </a:solidFill>
                <a:latin typeface="Calibri" pitchFamily="34" charset="0"/>
              </a:rPr>
              <a:t>Jean BERGOUNIOUX</a:t>
            </a:r>
            <a:r>
              <a:rPr lang="fr-FR" sz="2000" i="1" dirty="0" smtClean="0">
                <a:solidFill>
                  <a:srgbClr val="7F7F7F"/>
                </a:solidFill>
                <a:latin typeface="Calibri" pitchFamily="34" charset="0"/>
              </a:rPr>
              <a:t>– </a:t>
            </a:r>
            <a:r>
              <a:rPr lang="fr-FR" sz="2000" i="1" dirty="0">
                <a:solidFill>
                  <a:srgbClr val="7F7F7F"/>
                </a:solidFill>
                <a:latin typeface="Calibri" pitchFamily="34" charset="0"/>
              </a:rPr>
              <a:t>ATEC ITS France</a:t>
            </a:r>
          </a:p>
          <a:p>
            <a:pPr algn="r" eaLnBrk="0" hangingPunct="0">
              <a:lnSpc>
                <a:spcPct val="130000"/>
              </a:lnSpc>
            </a:pPr>
            <a:endParaRPr lang="fr-FR" sz="2000" i="1" dirty="0">
              <a:solidFill>
                <a:srgbClr val="7F7F7F"/>
              </a:solidFill>
              <a:latin typeface="Calibri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5208" y="1177261"/>
            <a:ext cx="2022054" cy="10671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smtClean="0"/>
              <a:t>Projet de journée Technique </a:t>
            </a:r>
            <a:r>
              <a:rPr lang="fr-FR" sz="2400" dirty="0" smtClean="0"/>
              <a:t>ATEC ITS France/CF </a:t>
            </a:r>
            <a:r>
              <a:rPr lang="fr-FR" sz="2400" dirty="0" smtClean="0"/>
              <a:t>AIPCR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00472" y="2780928"/>
            <a:ext cx="9285287" cy="577875"/>
          </a:xfrm>
        </p:spPr>
        <p:txBody>
          <a:bodyPr/>
          <a:lstStyle/>
          <a:p>
            <a:pPr marL="0" indent="0" algn="ctr">
              <a:buNone/>
            </a:pPr>
            <a:r>
              <a:rPr lang="fr-FR" sz="3200" dirty="0" smtClean="0"/>
              <a:t>Nouvelles </a:t>
            </a:r>
            <a:r>
              <a:rPr lang="fr-FR" sz="3200" dirty="0"/>
              <a:t>technologies, nouvelles mobilités et sécurité routière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272" y="6010157"/>
            <a:ext cx="1352739" cy="8478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sz="2800" dirty="0" smtClean="0"/>
              <a:t>CM2 : EXPLOITATION ET SECURITE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400" dirty="0" smtClean="0">
                <a:hlinkClick r:id="rId2" action="ppaction://hlinksldjump"/>
              </a:rPr>
              <a:t>Comités techniques : </a:t>
            </a:r>
          </a:p>
          <a:p>
            <a:endParaRPr lang="fr-FR" sz="2400" dirty="0">
              <a:hlinkClick r:id="rId2" action="ppaction://hlinksldjump"/>
            </a:endParaRPr>
          </a:p>
          <a:p>
            <a:r>
              <a:rPr lang="fr-FR" sz="2400" dirty="0" smtClean="0">
                <a:hlinkClick r:id="rId2" action="ppaction://hlinksldjump"/>
              </a:rPr>
              <a:t>CT2.1 : exploitation des réseaux routiers</a:t>
            </a:r>
            <a:endParaRPr lang="fr-FR" sz="2400" dirty="0" smtClean="0"/>
          </a:p>
          <a:p>
            <a:endParaRPr lang="fr-FR" sz="2400" dirty="0" smtClean="0"/>
          </a:p>
          <a:p>
            <a:r>
              <a:rPr lang="fr-FR" sz="2400" dirty="0" smtClean="0">
                <a:hlinkClick r:id="rId3" action="ppaction://hlinksldjump"/>
              </a:rPr>
              <a:t>CT2.2 : amélioration de la mobilité en milieu urbain</a:t>
            </a:r>
            <a:endParaRPr lang="fr-FR" sz="2400" dirty="0" smtClean="0"/>
          </a:p>
          <a:p>
            <a:endParaRPr lang="fr-FR" sz="2400" dirty="0" smtClean="0"/>
          </a:p>
          <a:p>
            <a:r>
              <a:rPr lang="fr-FR" sz="2400" dirty="0" smtClean="0">
                <a:hlinkClick r:id="" action="ppaction://noaction"/>
              </a:rPr>
              <a:t>CT3.1 : politique et programmes nationaux de sécurité routière</a:t>
            </a:r>
            <a:endParaRPr lang="fr-FR" sz="2400" dirty="0" smtClean="0"/>
          </a:p>
          <a:p>
            <a:endParaRPr lang="fr-FR" sz="2400" dirty="0" smtClean="0"/>
          </a:p>
          <a:p>
            <a:r>
              <a:rPr lang="fr-FR" sz="2400" dirty="0" smtClean="0">
                <a:hlinkClick r:id="" action="ppaction://noaction"/>
              </a:rPr>
              <a:t>CT3.2 : conception et exploitation d’infrastructures routières plus sûres</a:t>
            </a:r>
            <a:endParaRPr lang="fr-FR" sz="2400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272" y="6010157"/>
            <a:ext cx="1352739" cy="84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09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Constat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smtClean="0"/>
              <a:t>Développement des TIC dans les transports : ITS, véhicule connecté</a:t>
            </a:r>
          </a:p>
          <a:p>
            <a:r>
              <a:rPr lang="fr-FR" sz="2800" dirty="0" smtClean="0"/>
              <a:t>Développement de l’information sur les déplacements : usager connecté, </a:t>
            </a:r>
          </a:p>
          <a:p>
            <a:r>
              <a:rPr lang="fr-FR" sz="2800" dirty="0" smtClean="0"/>
              <a:t>Nouvelles mobilités : vélos, voitures en </a:t>
            </a:r>
            <a:r>
              <a:rPr lang="fr-FR" sz="2800" dirty="0"/>
              <a:t>libre-service, co-voiturage, transport à la demande, </a:t>
            </a:r>
            <a:r>
              <a:rPr lang="fr-FR" sz="2800" dirty="0" smtClean="0"/>
              <a:t>…</a:t>
            </a:r>
          </a:p>
          <a:p>
            <a:r>
              <a:rPr lang="fr-FR" sz="2800" dirty="0" smtClean="0"/>
              <a:t>Développement des applications mobiles sur smartphones, … </a:t>
            </a:r>
          </a:p>
          <a:p>
            <a:endParaRPr lang="fr-FR" sz="2800" dirty="0"/>
          </a:p>
          <a:p>
            <a:pPr marL="0" indent="0">
              <a:buNone/>
            </a:pPr>
            <a:r>
              <a:rPr lang="fr-FR" sz="2800" dirty="0" smtClean="0"/>
              <a:t>Changements de comportement, utilisation des TIC :  </a:t>
            </a:r>
          </a:p>
          <a:p>
            <a:r>
              <a:rPr lang="fr-FR" sz="2800" dirty="0" smtClean="0"/>
              <a:t>question : quelles conséquences sur la sécurité routière ?  </a:t>
            </a:r>
            <a:endParaRPr lang="fr-FR" sz="2800" dirty="0"/>
          </a:p>
          <a:p>
            <a:endParaRPr lang="fr-FR" sz="28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272" y="6010157"/>
            <a:ext cx="1352739" cy="84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476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Objectifs de la journée technique, débat :  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z="2800" dirty="0"/>
              <a:t>Les gains espérés en matière de sécurité routière grâce aux « ITS » : systèmes d’alerte, e-call, contrôle, mais aussi les risques nouveaux apparus avec l’usage des applications mobiles, …</a:t>
            </a:r>
          </a:p>
          <a:p>
            <a:pPr lvl="0"/>
            <a:r>
              <a:rPr lang="fr-FR" sz="2800" dirty="0"/>
              <a:t>L’impact sur la sécurité des nouveaux modes de déplacement : vélos, véhicules en libre-service, ….</a:t>
            </a:r>
          </a:p>
          <a:p>
            <a:pPr marL="0" indent="0">
              <a:buNone/>
            </a:pPr>
            <a:endParaRPr lang="fr-FR" sz="2800" dirty="0" smtClean="0"/>
          </a:p>
          <a:p>
            <a:pPr marL="0" indent="0">
              <a:buNone/>
            </a:pPr>
            <a:r>
              <a:rPr lang="fr-FR" sz="2800" dirty="0" smtClean="0"/>
              <a:t>Contacts pris avec collectivités, experts, constructeurs, ….</a:t>
            </a:r>
          </a:p>
          <a:p>
            <a:pPr marL="0" indent="0">
              <a:buNone/>
            </a:pPr>
            <a:r>
              <a:rPr lang="fr-FR" sz="2800" dirty="0" smtClean="0"/>
              <a:t>Date </a:t>
            </a:r>
            <a:r>
              <a:rPr lang="fr-FR" sz="2800" smtClean="0"/>
              <a:t>: mai/juin 2015 </a:t>
            </a:r>
            <a:endParaRPr lang="fr-FR" sz="28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272" y="6010157"/>
            <a:ext cx="1352739" cy="84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06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Membres du Comité Miroir 2 (invités)  1/2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694769"/>
              </p:ext>
            </p:extLst>
          </p:nvPr>
        </p:nvGraphicFramePr>
        <p:xfrm>
          <a:off x="1712640" y="1052736"/>
          <a:ext cx="6768751" cy="3888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9964"/>
                <a:gridCol w="1137372"/>
                <a:gridCol w="2011207"/>
                <a:gridCol w="2760208"/>
              </a:tblGrid>
              <a:tr h="20081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Sébastien</a:t>
                      </a:r>
                      <a:endParaRPr lang="fr-F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CAPELLE</a:t>
                      </a:r>
                      <a:endParaRPr lang="fr-F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Directeur Pôle Transport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ORANGE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0081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Christophe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DESNOUAILLES</a:t>
                      </a:r>
                      <a:endParaRPr lang="fr-F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Responsable de division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SETRA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0081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Roger 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PAGNY</a:t>
                      </a:r>
                      <a:endParaRPr lang="fr-F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DIT Mission Transports Intelligents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37423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Dominique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GUICHON</a:t>
                      </a:r>
                      <a:endParaRPr lang="fr-F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Adjoint chef de département mobilité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CETE idf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37423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Philippe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MANSUY</a:t>
                      </a:r>
                      <a:endParaRPr lang="fr-F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Chef du district et PC de Grenoble</a:t>
                      </a:r>
                      <a:endParaRPr lang="fr-F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DIR Centre Est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37423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Gérard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SEGARRA</a:t>
                      </a:r>
                      <a:endParaRPr lang="fr-F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Pilote Innvations STI Coopératifs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RENAULT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0081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Guy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FREMONT</a:t>
                      </a:r>
                      <a:endParaRPr lang="fr-F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Responsable Prospective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SANEF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0081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Stéphane 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CHANUT </a:t>
                      </a:r>
                      <a:endParaRPr lang="fr-F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CETE de Lyon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556794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Véronique 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MAYOUSSE</a:t>
                      </a:r>
                      <a:endParaRPr lang="fr-F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Sous-directrice de la gestion du réseau routier non concédé et du trafic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DIT</a:t>
                      </a:r>
                      <a:endParaRPr lang="fr-F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0081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Karl 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MAROTTA</a:t>
                      </a:r>
                      <a:endParaRPr lang="fr-F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CETE De l'Est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0081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Louadhi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KOUDOUR</a:t>
                      </a:r>
                      <a:endParaRPr lang="fr-F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CETE Sud-Ouest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0081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Jacques</a:t>
                      </a:r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EHRLICH</a:t>
                      </a:r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IFSTTAR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0081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Alexis</a:t>
                      </a:r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BACELAR</a:t>
                      </a:r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CERTU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0081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François</a:t>
                      </a:r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BIENVENUE</a:t>
                      </a:r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EGIS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0081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Emmanuelle</a:t>
                      </a:r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FRENEAT</a:t>
                      </a:r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 </a:t>
                      </a:r>
                      <a:endParaRPr lang="fr-F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EGIS</a:t>
                      </a:r>
                      <a:endParaRPr lang="fr-F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272" y="6010157"/>
            <a:ext cx="1352739" cy="84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35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Membres du Comité Miroir 2 (invités) 2/2</a:t>
            </a:r>
            <a:br>
              <a:rPr lang="fr-FR" dirty="0" smtClean="0"/>
            </a:br>
            <a:r>
              <a:rPr lang="fr-FR" dirty="0" smtClean="0"/>
              <a:t> 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1219797"/>
              </p:ext>
            </p:extLst>
          </p:nvPr>
        </p:nvGraphicFramePr>
        <p:xfrm>
          <a:off x="1496616" y="912593"/>
          <a:ext cx="6197600" cy="487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7400"/>
                <a:gridCol w="1041400"/>
                <a:gridCol w="1841500"/>
                <a:gridCol w="2527300"/>
              </a:tblGrid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Olivier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CLARIMON</a:t>
                      </a:r>
                      <a:endParaRPr lang="fr-F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Chargé de mission information multimodale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TISSEO SMTC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Laurence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DEBRINCAT</a:t>
                      </a:r>
                      <a:endParaRPr lang="fr-F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STIF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Jacques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DURIEUX</a:t>
                      </a:r>
                      <a:endParaRPr lang="fr-F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Chargé de Mission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APRR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Serge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MATHIEU</a:t>
                      </a:r>
                      <a:endParaRPr lang="fr-F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Directeur Adjoint Gestion des Infrastructures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COMMUNAUTE URBAINE DU GRAND TOULOUSE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François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PROCHASSON</a:t>
                      </a:r>
                      <a:endParaRPr lang="fr-F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Chef du pôle mobilité durable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MAIRIE DE PARIS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Jean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COLDEFY</a:t>
                      </a:r>
                      <a:endParaRPr lang="fr-F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Coordinateur programme Mobilité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COMMUNAUTE URBAINE GRAND LYON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André</a:t>
                      </a:r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BROTO</a:t>
                      </a:r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COFIROUTE 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François</a:t>
                      </a:r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RAMBAUD</a:t>
                      </a:r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CERTU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Pascal</a:t>
                      </a:r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SEUM SOUK</a:t>
                      </a:r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EGIS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0020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160020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160020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Aurélien 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WATTEZ</a:t>
                      </a:r>
                      <a:endParaRPr lang="fr-F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Chef du Dept Contrôle automatisé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DSCR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Arnaud 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DEMAY</a:t>
                      </a:r>
                      <a:endParaRPr lang="fr-F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Bureau politiques et de l'animation locales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DSCR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Annie</a:t>
                      </a:r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CANEL</a:t>
                      </a:r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ASFA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Laurent</a:t>
                      </a:r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CARNIS</a:t>
                      </a:r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IFSTTAR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0020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160020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Olivier 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BISSON</a:t>
                      </a:r>
                      <a:endParaRPr lang="fr-F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CETE Rouen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Frédéric 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BERNARDIN</a:t>
                      </a:r>
                      <a:endParaRPr lang="fr-F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CETE de Lyon 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Gilles 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DUCHAMP</a:t>
                      </a:r>
                      <a:endParaRPr lang="fr-F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CETE du Sud-Ouest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Eric 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LOCQUET</a:t>
                      </a:r>
                      <a:endParaRPr lang="fr-F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EGIS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Pierre</a:t>
                      </a:r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ANELLI</a:t>
                      </a:r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AXIMUM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Eric</a:t>
                      </a:r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DUMONT</a:t>
                      </a:r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IFSTTAR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Gérard</a:t>
                      </a:r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VUILLEMIN</a:t>
                      </a:r>
                      <a:endParaRPr lang="fr-FR" sz="1000" b="0" i="0" u="none" strike="noStrike">
                        <a:effectLst/>
                        <a:latin typeface="MS Sans Serif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SETRA</a:t>
                      </a:r>
                      <a:endParaRPr lang="fr-F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272" y="6010157"/>
            <a:ext cx="1352739" cy="84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26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3"/>
</p:tagLst>
</file>

<file path=ppt/theme/theme1.xml><?xml version="1.0" encoding="utf-8"?>
<a:theme xmlns:a="http://schemas.openxmlformats.org/drawingml/2006/main" name="Standard PPT">
  <a:themeElements>
    <a:clrScheme name="">
      <a:dk1>
        <a:srgbClr val="004182"/>
      </a:dk1>
      <a:lt1>
        <a:srgbClr val="FFFFFF"/>
      </a:lt1>
      <a:dk2>
        <a:srgbClr val="004182"/>
      </a:dk2>
      <a:lt2>
        <a:srgbClr val="FFAA00"/>
      </a:lt2>
      <a:accent1>
        <a:srgbClr val="E6F4FF"/>
      </a:accent1>
      <a:accent2>
        <a:srgbClr val="79DFFF"/>
      </a:accent2>
      <a:accent3>
        <a:srgbClr val="FFFFFF"/>
      </a:accent3>
      <a:accent4>
        <a:srgbClr val="00366E"/>
      </a:accent4>
      <a:accent5>
        <a:srgbClr val="F0F8FF"/>
      </a:accent5>
      <a:accent6>
        <a:srgbClr val="6DCAE7"/>
      </a:accent6>
      <a:hlink>
        <a:srgbClr val="004182"/>
      </a:hlink>
      <a:folHlink>
        <a:srgbClr val="009BCC"/>
      </a:folHlink>
    </a:clrScheme>
    <a:fontScheme name="Standard PP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C0C0C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C0C0C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 PPT 1">
        <a:dk1>
          <a:srgbClr val="004182"/>
        </a:dk1>
        <a:lt1>
          <a:srgbClr val="FFFFFF"/>
        </a:lt1>
        <a:dk2>
          <a:srgbClr val="004182"/>
        </a:dk2>
        <a:lt2>
          <a:srgbClr val="000000"/>
        </a:lt2>
        <a:accent1>
          <a:srgbClr val="009BCC"/>
        </a:accent1>
        <a:accent2>
          <a:srgbClr val="FFBE19"/>
        </a:accent2>
        <a:accent3>
          <a:srgbClr val="FFFFFF"/>
        </a:accent3>
        <a:accent4>
          <a:srgbClr val="00366E"/>
        </a:accent4>
        <a:accent5>
          <a:srgbClr val="AACBE2"/>
        </a:accent5>
        <a:accent6>
          <a:srgbClr val="E7AC16"/>
        </a:accent6>
        <a:hlink>
          <a:srgbClr val="33CC33"/>
        </a:hlink>
        <a:folHlink>
          <a:srgbClr val="E17D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PPT 2">
        <a:dk1>
          <a:srgbClr val="004182"/>
        </a:dk1>
        <a:lt1>
          <a:srgbClr val="FFFFFF"/>
        </a:lt1>
        <a:dk2>
          <a:srgbClr val="004182"/>
        </a:dk2>
        <a:lt2>
          <a:srgbClr val="FFAA00"/>
        </a:lt2>
        <a:accent1>
          <a:srgbClr val="79DFFF"/>
        </a:accent1>
        <a:accent2>
          <a:srgbClr val="009BCC"/>
        </a:accent2>
        <a:accent3>
          <a:srgbClr val="FFFFFF"/>
        </a:accent3>
        <a:accent4>
          <a:srgbClr val="00366E"/>
        </a:accent4>
        <a:accent5>
          <a:srgbClr val="BEECFF"/>
        </a:accent5>
        <a:accent6>
          <a:srgbClr val="008CB9"/>
        </a:accent6>
        <a:hlink>
          <a:srgbClr val="004182"/>
        </a:hlink>
        <a:folHlink>
          <a:srgbClr val="009B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26214</TotalTime>
  <Words>362</Words>
  <Application>Microsoft Office PowerPoint</Application>
  <PresentationFormat>Format A4 (210 x 297 mm)</PresentationFormat>
  <Paragraphs>173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5" baseType="lpstr">
      <vt:lpstr>宋体</vt:lpstr>
      <vt:lpstr>宋体</vt:lpstr>
      <vt:lpstr>Arial</vt:lpstr>
      <vt:lpstr>Calibri</vt:lpstr>
      <vt:lpstr>Lucida Sans</vt:lpstr>
      <vt:lpstr>MS Sans Serif</vt:lpstr>
      <vt:lpstr>Verdana</vt:lpstr>
      <vt:lpstr>Standard PPT</vt:lpstr>
      <vt:lpstr>Présentation PowerPoint</vt:lpstr>
      <vt:lpstr>Projet de journée Technique ATEC ITS France/CF AIPCR</vt:lpstr>
      <vt:lpstr>CM2 : EXPLOITATION ET SECURITE</vt:lpstr>
      <vt:lpstr>Constat</vt:lpstr>
      <vt:lpstr>Objectifs de la journée technique, débat :  </vt:lpstr>
      <vt:lpstr>Membres du Comité Miroir 2 (invités)  1/2</vt:lpstr>
      <vt:lpstr>Membres du Comité Miroir 2 (invités) 2/2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BIP.</dc:creator>
  <dc:description>© BIP. 2008</dc:description>
  <cp:lastModifiedBy>Céline</cp:lastModifiedBy>
  <cp:revision>1193</cp:revision>
  <dcterms:created xsi:type="dcterms:W3CDTF">2002-03-19T12:37:24Z</dcterms:created>
  <dcterms:modified xsi:type="dcterms:W3CDTF">2014-12-02T08:05:01Z</dcterms:modified>
</cp:coreProperties>
</file>