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77" r:id="rId11"/>
    <p:sldId id="280" r:id="rId12"/>
    <p:sldId id="279" r:id="rId13"/>
    <p:sldId id="281" r:id="rId14"/>
    <p:sldId id="282" r:id="rId15"/>
    <p:sldId id="283" r:id="rId16"/>
    <p:sldId id="269" r:id="rId17"/>
    <p:sldId id="273" r:id="rId18"/>
    <p:sldId id="272" r:id="rId19"/>
    <p:sldId id="271" r:id="rId20"/>
    <p:sldId id="274" r:id="rId21"/>
    <p:sldId id="275" r:id="rId22"/>
    <p:sldId id="284" r:id="rId23"/>
    <p:sldId id="267" r:id="rId24"/>
    <p:sldId id="268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881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9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48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72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97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20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57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57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2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91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43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FABC8-2004-4085-8529-B5DF17DB1C12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1CC5B-8029-48F7-82B5-D742D2977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87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9343" y="2780928"/>
            <a:ext cx="7772400" cy="3384376"/>
          </a:xfrm>
        </p:spPr>
        <p:txBody>
          <a:bodyPr>
            <a:normAutofit/>
          </a:bodyPr>
          <a:lstStyle/>
          <a:p>
            <a:r>
              <a:rPr lang="fr-FR" dirty="0" smtClean="0"/>
              <a:t>Les travaux du comité 4.2</a:t>
            </a:r>
            <a:br>
              <a:rPr lang="fr-FR" dirty="0" smtClean="0"/>
            </a:br>
            <a:r>
              <a:rPr lang="fr-FR" dirty="0" smtClean="0"/>
              <a:t>sur les chaussées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                  Par Pascal ROSSIGNY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1512168" cy="18305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81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4.2.3 </a:t>
            </a:r>
            <a:r>
              <a:rPr lang="fr-FR" dirty="0" smtClean="0"/>
              <a:t>Réduire </a:t>
            </a:r>
            <a:r>
              <a:rPr lang="fr-FR" dirty="0" smtClean="0"/>
              <a:t>l’empreinte carbone sur la durée de vie des chaussées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80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80854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Qu’est-ce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l’empreinte</a:t>
            </a:r>
            <a:r>
              <a:rPr lang="en-US" dirty="0" smtClean="0"/>
              <a:t> </a:t>
            </a:r>
            <a:r>
              <a:rPr lang="en-US" dirty="0" err="1" smtClean="0"/>
              <a:t>carbone</a:t>
            </a:r>
            <a:r>
              <a:rPr lang="en-US" dirty="0" smtClean="0"/>
              <a:t>?</a:t>
            </a:r>
            <a:br>
              <a:rPr lang="en-US" dirty="0" smtClean="0"/>
            </a:br>
            <a:endParaRPr 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 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L’empreinte</a:t>
            </a:r>
            <a:r>
              <a:rPr lang="en-US" dirty="0" smtClean="0"/>
              <a:t> </a:t>
            </a:r>
            <a:r>
              <a:rPr lang="en-US" dirty="0" err="1" smtClean="0"/>
              <a:t>carbone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l’évaluation</a:t>
            </a:r>
            <a:r>
              <a:rPr lang="en-US" dirty="0" smtClean="0"/>
              <a:t> des </a:t>
            </a:r>
            <a:r>
              <a:rPr lang="en-US" dirty="0" err="1" smtClean="0"/>
              <a:t>émissions</a:t>
            </a:r>
            <a:r>
              <a:rPr lang="en-US" dirty="0" smtClean="0"/>
              <a:t> de CO2 et </a:t>
            </a:r>
            <a:r>
              <a:rPr lang="en-US" dirty="0" err="1" smtClean="0"/>
              <a:t>autres</a:t>
            </a:r>
            <a:r>
              <a:rPr lang="en-US" dirty="0" smtClean="0"/>
              <a:t> </a:t>
            </a:r>
            <a:r>
              <a:rPr lang="en-US" dirty="0" err="1" smtClean="0"/>
              <a:t>gaz</a:t>
            </a:r>
            <a:r>
              <a:rPr lang="en-US" dirty="0" smtClean="0"/>
              <a:t> </a:t>
            </a:r>
            <a:r>
              <a:rPr lang="en-US" dirty="0" err="1" smtClean="0"/>
              <a:t>favorisant</a:t>
            </a:r>
            <a:r>
              <a:rPr lang="en-US" dirty="0" smtClean="0"/>
              <a:t> </a:t>
            </a:r>
            <a:r>
              <a:rPr lang="en-US" dirty="0" err="1" smtClean="0"/>
              <a:t>l’effet</a:t>
            </a:r>
            <a:r>
              <a:rPr lang="en-US" dirty="0" smtClean="0"/>
              <a:t> de </a:t>
            </a:r>
            <a:r>
              <a:rPr lang="en-US" dirty="0" err="1" smtClean="0"/>
              <a:t>serre</a:t>
            </a:r>
            <a:r>
              <a:rPr lang="en-US" dirty="0" smtClean="0"/>
              <a:t> et </a:t>
            </a:r>
            <a:r>
              <a:rPr lang="en-US" dirty="0" err="1" smtClean="0"/>
              <a:t>donc</a:t>
            </a:r>
            <a:r>
              <a:rPr lang="en-US" dirty="0" smtClean="0"/>
              <a:t> le </a:t>
            </a:r>
            <a:r>
              <a:rPr lang="en-US" dirty="0" err="1" smtClean="0"/>
              <a:t>réchauffement</a:t>
            </a:r>
            <a:r>
              <a:rPr lang="en-US" dirty="0" smtClean="0"/>
              <a:t> </a:t>
            </a:r>
            <a:r>
              <a:rPr lang="en-US" dirty="0" err="1" smtClean="0"/>
              <a:t>climatique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66761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0" y="6381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Potentiel</a:t>
            </a:r>
            <a:r>
              <a:rPr lang="en-US" dirty="0" smtClean="0"/>
              <a:t> de </a:t>
            </a:r>
            <a:r>
              <a:rPr lang="en-US" dirty="0" err="1" smtClean="0"/>
              <a:t>réchauffement</a:t>
            </a:r>
            <a:r>
              <a:rPr lang="en-US" dirty="0" smtClean="0"/>
              <a:t> </a:t>
            </a:r>
            <a:r>
              <a:rPr lang="en-US" dirty="0" err="1" smtClean="0"/>
              <a:t>climatique</a:t>
            </a:r>
            <a:r>
              <a:rPr lang="en-US" dirty="0" smtClean="0"/>
              <a:t> de </a:t>
            </a:r>
            <a:r>
              <a:rPr lang="en-US" dirty="0" err="1" smtClean="0"/>
              <a:t>différents</a:t>
            </a:r>
            <a:r>
              <a:rPr lang="en-US" dirty="0" smtClean="0"/>
              <a:t> </a:t>
            </a:r>
            <a:r>
              <a:rPr lang="en-US" dirty="0" err="1" smtClean="0"/>
              <a:t>gaz</a:t>
            </a:r>
            <a:r>
              <a:rPr lang="en-US" dirty="0" smtClean="0"/>
              <a:t> à </a:t>
            </a:r>
            <a:r>
              <a:rPr lang="en-US" dirty="0" err="1" smtClean="0"/>
              <a:t>effet</a:t>
            </a:r>
            <a:r>
              <a:rPr lang="en-US" dirty="0" smtClean="0"/>
              <a:t> de </a:t>
            </a:r>
            <a:r>
              <a:rPr lang="en-US" dirty="0" err="1" smtClean="0"/>
              <a:t>serre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Dioxyde de carbone		CO</a:t>
            </a:r>
            <a:r>
              <a:rPr lang="fr-FR" baseline="30000" dirty="0" smtClean="0"/>
              <a:t>2</a:t>
            </a:r>
            <a:r>
              <a:rPr lang="fr-FR" dirty="0" smtClean="0"/>
              <a:t>	1 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Méthane 			CH</a:t>
            </a:r>
            <a:r>
              <a:rPr lang="fr-FR" baseline="30000" dirty="0" smtClean="0"/>
              <a:t>4</a:t>
            </a:r>
            <a:r>
              <a:rPr lang="fr-FR" dirty="0" smtClean="0"/>
              <a:t>	25 	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PFC 				7390 - 12200 	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r-FR" dirty="0" smtClean="0"/>
              <a:t>On évalue l’émission de CO2équivalent </a:t>
            </a:r>
            <a:r>
              <a:rPr lang="fr-FR" dirty="0"/>
              <a:t>e</a:t>
            </a:r>
            <a:r>
              <a:rPr lang="fr-FR" dirty="0" smtClean="0"/>
              <a:t>n pondérant chaque émission avec les valeurs ci-dessus  </a:t>
            </a:r>
          </a:p>
        </p:txBody>
      </p:sp>
    </p:spTree>
    <p:extLst>
      <p:ext uri="{BB962C8B-B14F-4D97-AF65-F5344CB8AC3E}">
        <p14:creationId xmlns:p14="http://schemas.microsoft.com/office/powerpoint/2010/main" val="184407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dirty="0" smtClean="0"/>
              <a:t>Il </a:t>
            </a:r>
            <a:r>
              <a:rPr lang="en-US" dirty="0" err="1" smtClean="0"/>
              <a:t>faut</a:t>
            </a:r>
            <a:r>
              <a:rPr lang="en-US" dirty="0" smtClean="0"/>
              <a:t> </a:t>
            </a:r>
            <a:r>
              <a:rPr lang="en-US" dirty="0" err="1" smtClean="0"/>
              <a:t>évaluer</a:t>
            </a:r>
            <a:r>
              <a:rPr lang="en-US" dirty="0" smtClean="0"/>
              <a:t> les </a:t>
            </a:r>
            <a:r>
              <a:rPr lang="en-US" dirty="0" err="1" smtClean="0"/>
              <a:t>émissions</a:t>
            </a:r>
            <a:r>
              <a:rPr lang="en-US" dirty="0" smtClean="0"/>
              <a:t> de CO2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toute</a:t>
            </a:r>
            <a:r>
              <a:rPr lang="en-US" dirty="0" smtClean="0"/>
              <a:t> la </a:t>
            </a:r>
            <a:r>
              <a:rPr lang="en-US" dirty="0" err="1" smtClean="0"/>
              <a:t>durée</a:t>
            </a:r>
            <a:r>
              <a:rPr lang="en-US" dirty="0" smtClean="0"/>
              <a:t> de vie de la </a:t>
            </a:r>
            <a:r>
              <a:rPr lang="en-US" dirty="0" err="1" smtClean="0"/>
              <a:t>chaussée</a:t>
            </a:r>
            <a:endParaRPr lang="en-US" dirty="0" smtClean="0"/>
          </a:p>
          <a:p>
            <a:pPr marL="0" indent="0" eaLnBrk="1" hangingPunct="1">
              <a:buFont typeface="Arial" charset="0"/>
              <a:buNone/>
            </a:pPr>
            <a:r>
              <a:rPr lang="en-US" dirty="0" err="1" smtClean="0"/>
              <a:t>Une</a:t>
            </a:r>
            <a:r>
              <a:rPr lang="en-US" dirty="0" smtClean="0"/>
              <a:t> solution à </a:t>
            </a:r>
            <a:r>
              <a:rPr lang="en-US" dirty="0" err="1" smtClean="0"/>
              <a:t>meilleur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carbone</a:t>
            </a:r>
            <a:r>
              <a:rPr lang="en-US" dirty="0" smtClean="0"/>
              <a:t> à la fabrication </a:t>
            </a:r>
            <a:r>
              <a:rPr lang="en-US" dirty="0" err="1" smtClean="0"/>
              <a:t>peut</a:t>
            </a:r>
            <a:r>
              <a:rPr lang="en-US" dirty="0" smtClean="0"/>
              <a:t> ne pas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finalement</a:t>
            </a:r>
            <a:r>
              <a:rPr lang="en-US" dirty="0" smtClean="0"/>
              <a:t> la </a:t>
            </a:r>
            <a:r>
              <a:rPr lang="en-US" dirty="0" err="1" smtClean="0"/>
              <a:t>meilleure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durée</a:t>
            </a:r>
            <a:r>
              <a:rPr lang="en-US" dirty="0" smtClean="0"/>
              <a:t> de vie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sensiblement</a:t>
            </a:r>
            <a:r>
              <a:rPr lang="en-US" dirty="0" smtClean="0"/>
              <a:t> plus </a:t>
            </a:r>
            <a:r>
              <a:rPr lang="en-US" dirty="0" err="1" smtClean="0"/>
              <a:t>faible</a:t>
            </a:r>
            <a:r>
              <a:rPr lang="en-US" dirty="0" smtClean="0"/>
              <a:t> et </a:t>
            </a:r>
            <a:r>
              <a:rPr lang="en-US" dirty="0" err="1" smtClean="0"/>
              <a:t>s’il</a:t>
            </a:r>
            <a:r>
              <a:rPr lang="en-US" dirty="0" smtClean="0"/>
              <a:t> </a:t>
            </a:r>
            <a:r>
              <a:rPr lang="en-US" dirty="0" err="1" smtClean="0"/>
              <a:t>faut</a:t>
            </a:r>
            <a:r>
              <a:rPr lang="en-US" dirty="0" smtClean="0"/>
              <a:t> la </a:t>
            </a:r>
            <a:r>
              <a:rPr lang="en-US" dirty="0" err="1" smtClean="0"/>
              <a:t>renouveler</a:t>
            </a:r>
            <a:r>
              <a:rPr lang="en-US" dirty="0" smtClean="0"/>
              <a:t> plus </a:t>
            </a:r>
            <a:r>
              <a:rPr lang="en-US" dirty="0" err="1" smtClean="0"/>
              <a:t>souvent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9316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Que pouvons-nous faire pour limiter les émissions de gaz à effets de serre?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fr-FR" dirty="0" smtClean="0"/>
              <a:t>Economiser l’énergie</a:t>
            </a:r>
          </a:p>
          <a:p>
            <a:pPr marL="0" indent="0" eaLnBrk="1" hangingPunct="1">
              <a:buNone/>
            </a:pPr>
            <a:r>
              <a:rPr lang="fr-FR" dirty="0" smtClean="0"/>
              <a:t>Moins d’énergie signifie souvent moins d’émission de CO2</a:t>
            </a:r>
          </a:p>
          <a:p>
            <a:pPr marL="0" indent="0" eaLnBrk="1" hangingPunct="1">
              <a:buNone/>
            </a:pPr>
            <a:r>
              <a:rPr lang="fr-FR" dirty="0" smtClean="0"/>
              <a:t>Economiser les matériaux et le transport</a:t>
            </a:r>
          </a:p>
          <a:p>
            <a:pPr marL="0" indent="0" eaLnBrk="1" hangingPunct="1">
              <a:buNone/>
            </a:pPr>
            <a:r>
              <a:rPr lang="fr-FR" dirty="0" smtClean="0"/>
              <a:t>Si on recycle des matériaux, surtout si on les recycle en place, moins de transport, moins d’émission de CO2</a:t>
            </a:r>
          </a:p>
          <a:p>
            <a:pPr marL="0" indent="0" eaLnBrk="1" hangingPunct="1">
              <a:buNone/>
            </a:pPr>
            <a:r>
              <a:rPr lang="fr-FR" dirty="0" smtClean="0"/>
              <a:t>Attention aux fausses économies!</a:t>
            </a:r>
          </a:p>
        </p:txBody>
      </p:sp>
    </p:spTree>
    <p:extLst>
      <p:ext uri="{BB962C8B-B14F-4D97-AF65-F5344CB8AC3E}">
        <p14:creationId xmlns:p14="http://schemas.microsoft.com/office/powerpoint/2010/main" val="42127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dirty="0" smtClean="0"/>
              <a:t>« Economiser » signifie souvent « être moins cher »</a:t>
            </a:r>
          </a:p>
        </p:txBody>
      </p:sp>
    </p:spTree>
    <p:extLst>
      <p:ext uri="{BB962C8B-B14F-4D97-AF65-F5344CB8AC3E}">
        <p14:creationId xmlns:p14="http://schemas.microsoft.com/office/powerpoint/2010/main" val="118697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Réduire l’empreinte carbone sur la durée de vie des chaussées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Un questionnaire a été envoyé à tous les Etats membres</a:t>
            </a:r>
          </a:p>
          <a:p>
            <a:pPr marL="0" indent="0">
              <a:buNone/>
            </a:pPr>
            <a:r>
              <a:rPr lang="fr-FR" u="sng" dirty="0"/>
              <a:t>Types de questions posées :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Existe-t-il dans votre pays </a:t>
            </a:r>
          </a:p>
          <a:p>
            <a:pPr marL="0" indent="0">
              <a:buNone/>
            </a:pPr>
            <a:r>
              <a:rPr lang="fr-FR" dirty="0"/>
              <a:t>      une politique de réduction de l’empreinte carbone 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Quelles sont les innovations techniques apparues et </a:t>
            </a:r>
          </a:p>
          <a:p>
            <a:pPr marL="0" indent="0">
              <a:buNone/>
            </a:pPr>
            <a:r>
              <a:rPr lang="fr-FR" dirty="0"/>
              <a:t>permettant de réduire l’empreinte carbone (enrobés tièdes,...) 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Existe-t-il un modèle (logiciel) pour déterminer</a:t>
            </a:r>
          </a:p>
          <a:p>
            <a:pPr marL="0" indent="0">
              <a:buNone/>
            </a:pPr>
            <a:r>
              <a:rPr lang="fr-FR" dirty="0"/>
              <a:t>l’empreinte carbone d’un procédé de chaussées 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310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Résultats de l’enquête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Une trentaine de réponses reçues</a:t>
            </a:r>
          </a:p>
          <a:p>
            <a:r>
              <a:rPr lang="fr-FR" dirty="0" smtClean="0"/>
              <a:t>Peu de pays ont une démarche systématique de bilan carbone pour le choix des solutions techniques de chaussée</a:t>
            </a:r>
          </a:p>
          <a:p>
            <a:r>
              <a:rPr lang="fr-FR" dirty="0"/>
              <a:t>Les solutions </a:t>
            </a:r>
            <a:r>
              <a:rPr lang="fr-FR" dirty="0" smtClean="0"/>
              <a:t>techniques, favorables en matière d’émission de CO2, et qui </a:t>
            </a:r>
            <a:r>
              <a:rPr lang="fr-FR" dirty="0"/>
              <a:t>se développent sont les enrobés tièdes  et le </a:t>
            </a:r>
            <a:r>
              <a:rPr lang="fr-FR" dirty="0" smtClean="0"/>
              <a:t>recyclage</a:t>
            </a:r>
          </a:p>
          <a:p>
            <a:r>
              <a:rPr lang="fr-FR" dirty="0" smtClean="0"/>
              <a:t>Plusieurs pays ont développé des modèles pour établir le bilan carbone des solutions de chaussées; nous allons les comparer ci-après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984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Comparaison de différents </a:t>
            </a:r>
            <a:r>
              <a:rPr lang="fr-FR" dirty="0" err="1" smtClean="0"/>
              <a:t>écocomparateurs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Fr</a:t>
            </a:r>
            <a:r>
              <a:rPr lang="en-US" dirty="0"/>
              <a:t> </a:t>
            </a:r>
            <a:r>
              <a:rPr lang="en-US" dirty="0" err="1"/>
              <a:t>SEVE,Ecorce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Nl</a:t>
            </a:r>
            <a:r>
              <a:rPr lang="en-US" dirty="0"/>
              <a:t> </a:t>
            </a:r>
            <a:r>
              <a:rPr lang="en-US" dirty="0" err="1"/>
              <a:t>Dubocalc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UK Aspect, HACCT</a:t>
            </a:r>
          </a:p>
          <a:p>
            <a:pPr marL="0" indent="0">
              <a:buNone/>
            </a:pPr>
            <a:r>
              <a:rPr lang="en-US" dirty="0"/>
              <a:t>US </a:t>
            </a:r>
            <a:r>
              <a:rPr lang="en-US" dirty="0" err="1"/>
              <a:t>Greenroads</a:t>
            </a:r>
            <a:r>
              <a:rPr lang="en-US" dirty="0"/>
              <a:t>, Palate, </a:t>
            </a:r>
            <a:r>
              <a:rPr lang="en-US" dirty="0" smtClean="0"/>
              <a:t>GHGC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Comparaison</a:t>
            </a:r>
            <a:r>
              <a:rPr lang="en-US" dirty="0" smtClean="0"/>
              <a:t> </a:t>
            </a:r>
            <a:r>
              <a:rPr lang="en-US" dirty="0" err="1" smtClean="0"/>
              <a:t>faite</a:t>
            </a:r>
            <a:r>
              <a:rPr lang="en-US" dirty="0"/>
              <a:t> </a:t>
            </a:r>
            <a:r>
              <a:rPr lang="en-US" dirty="0" smtClean="0"/>
              <a:t>par </a:t>
            </a:r>
            <a:r>
              <a:rPr lang="en-US" dirty="0" err="1" smtClean="0"/>
              <a:t>Yohann</a:t>
            </a:r>
            <a:r>
              <a:rPr lang="en-US" dirty="0" smtClean="0"/>
              <a:t> </a:t>
            </a:r>
            <a:r>
              <a:rPr lang="en-US" dirty="0"/>
              <a:t>MAECK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(Belgian </a:t>
            </a:r>
            <a:r>
              <a:rPr lang="en-US" dirty="0"/>
              <a:t>Road Research </a:t>
            </a:r>
            <a:r>
              <a:rPr lang="en-US" dirty="0" smtClean="0"/>
              <a:t>Centre)</a:t>
            </a: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76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Comparaison de différents </a:t>
            </a:r>
            <a:r>
              <a:rPr lang="fr-FR" dirty="0" err="1" smtClean="0"/>
              <a:t>écocomparateurs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56474"/>
            <a:ext cx="8229600" cy="2613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377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représentants français au C.T. 4.2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Thierry SEDRAN (IFSTTAR)</a:t>
            </a:r>
          </a:p>
          <a:p>
            <a:pPr marL="0" indent="0">
              <a:buNone/>
            </a:pPr>
            <a:r>
              <a:rPr lang="fr-FR" dirty="0" smtClean="0"/>
              <a:t>Jean Etienne URBAIN (EUROVIA)</a:t>
            </a:r>
          </a:p>
          <a:p>
            <a:pPr marL="0" indent="0">
              <a:buNone/>
            </a:pPr>
            <a:r>
              <a:rPr lang="fr-FR" dirty="0" smtClean="0"/>
              <a:t>Pascal ROSSIGNY (CEREMA)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Répartis sur 3 sous-groupes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85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Bilan carbone fait sur la production des matériaux de chaussée (hors mise en œuvre)</a:t>
            </a:r>
          </a:p>
          <a:p>
            <a:r>
              <a:rPr lang="fr-FR" dirty="0" smtClean="0"/>
              <a:t>Résultats comparables entre ECORCE et SEVE</a:t>
            </a:r>
          </a:p>
          <a:p>
            <a:r>
              <a:rPr lang="fr-FR" dirty="0" smtClean="0"/>
              <a:t>Jusqu’à 30% d’écart entre tous les </a:t>
            </a:r>
            <a:r>
              <a:rPr lang="fr-FR" dirty="0" err="1" smtClean="0"/>
              <a:t>écocomparateurs</a:t>
            </a:r>
            <a:r>
              <a:rPr lang="fr-FR" dirty="0" smtClean="0"/>
              <a:t> comparés</a:t>
            </a:r>
          </a:p>
          <a:p>
            <a:r>
              <a:rPr lang="fr-FR" dirty="0" smtClean="0"/>
              <a:t>Ecart dû aux données prises en compte, à la méthode d’allocation des émissions de CO2 entre différents produits d’un même processus de fabrication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7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Attention à ne rien oublier dans le bilan carbone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Les enrobés tièdes sont attendus comme ayant un meilleur bilan carbone que les enrobés à chaud</a:t>
            </a:r>
          </a:p>
          <a:p>
            <a:pPr marL="0" indent="0">
              <a:buNone/>
            </a:pPr>
            <a:r>
              <a:rPr lang="fr-FR" dirty="0" smtClean="0"/>
              <a:t>Mais attention aux additifs utilisés; certains d’entre eux peuvent alourdir le bilan carbone</a:t>
            </a:r>
          </a:p>
          <a:p>
            <a:pPr marL="0" indent="0">
              <a:buNone/>
            </a:pPr>
            <a:r>
              <a:rPr lang="fr-FR" dirty="0" smtClean="0"/>
              <a:t>(</a:t>
            </a:r>
            <a:r>
              <a:rPr lang="fr-FR" dirty="0" err="1" smtClean="0"/>
              <a:t>cf</a:t>
            </a:r>
            <a:r>
              <a:rPr lang="fr-FR" dirty="0" smtClean="0"/>
              <a:t> une étude de la BAST – Allemagne)</a:t>
            </a:r>
          </a:p>
          <a:p>
            <a:pPr marL="0" indent="0">
              <a:buNone/>
            </a:pPr>
            <a:r>
              <a:rPr lang="fr-FR" dirty="0" smtClean="0"/>
              <a:t>Le rapport comportera donc un ensemble de recommandations et de points de vigilance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37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Contenu du rapport 4.2.3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 </a:t>
            </a:r>
            <a:r>
              <a:rPr lang="en-US" dirty="0" smtClean="0"/>
              <a:t>de </a:t>
            </a:r>
            <a:r>
              <a:rPr lang="en-US" dirty="0" err="1" smtClean="0"/>
              <a:t>l’empreinte</a:t>
            </a:r>
            <a:r>
              <a:rPr lang="en-US" dirty="0" smtClean="0"/>
              <a:t> </a:t>
            </a:r>
            <a:r>
              <a:rPr lang="en-US" dirty="0" err="1" smtClean="0"/>
              <a:t>carbone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contexte</a:t>
            </a:r>
            <a:r>
              <a:rPr lang="en-US" dirty="0" smtClean="0"/>
              <a:t> des </a:t>
            </a:r>
            <a:r>
              <a:rPr lang="en-US" dirty="0" err="1" smtClean="0"/>
              <a:t>chaussées</a:t>
            </a:r>
            <a:r>
              <a:rPr lang="en-US" dirty="0" smtClean="0"/>
              <a:t> </a:t>
            </a:r>
            <a:r>
              <a:rPr lang="en-US" dirty="0" err="1" smtClean="0"/>
              <a:t>routières</a:t>
            </a:r>
            <a:endParaRPr lang="en-US" dirty="0" smtClean="0"/>
          </a:p>
          <a:p>
            <a:r>
              <a:rPr lang="en-US" dirty="0" err="1" smtClean="0"/>
              <a:t>Résultats</a:t>
            </a:r>
            <a:r>
              <a:rPr lang="en-US" dirty="0" smtClean="0"/>
              <a:t> de </a:t>
            </a:r>
            <a:r>
              <a:rPr lang="en-US" dirty="0" err="1" smtClean="0"/>
              <a:t>l’enquête</a:t>
            </a:r>
            <a:endParaRPr lang="en-US" dirty="0" smtClean="0"/>
          </a:p>
          <a:p>
            <a:r>
              <a:rPr lang="en-US" dirty="0" smtClean="0"/>
              <a:t>Revue critique des </a:t>
            </a:r>
            <a:r>
              <a:rPr lang="en-US" dirty="0" err="1" smtClean="0"/>
              <a:t>écocomparateurs</a:t>
            </a:r>
            <a:r>
              <a:rPr lang="en-US" dirty="0" smtClean="0"/>
              <a:t> </a:t>
            </a:r>
            <a:r>
              <a:rPr lang="en-US" dirty="0" err="1" smtClean="0"/>
              <a:t>disponibles</a:t>
            </a:r>
            <a:endParaRPr lang="en-US" dirty="0" smtClean="0"/>
          </a:p>
          <a:p>
            <a:r>
              <a:rPr lang="en-US" dirty="0" smtClean="0"/>
              <a:t>Revue des solutions techniques pour </a:t>
            </a:r>
            <a:r>
              <a:rPr lang="en-US" dirty="0" err="1" smtClean="0"/>
              <a:t>réduire</a:t>
            </a:r>
            <a:r>
              <a:rPr lang="en-US" dirty="0" smtClean="0"/>
              <a:t> </a:t>
            </a:r>
            <a:r>
              <a:rPr lang="en-US" dirty="0" err="1" smtClean="0"/>
              <a:t>l’empreinte</a:t>
            </a:r>
            <a:r>
              <a:rPr lang="en-US" dirty="0" smtClean="0"/>
              <a:t> </a:t>
            </a:r>
            <a:r>
              <a:rPr lang="en-US" dirty="0" err="1" smtClean="0"/>
              <a:t>carbone</a:t>
            </a:r>
            <a:endParaRPr lang="en-US" dirty="0"/>
          </a:p>
          <a:p>
            <a:r>
              <a:rPr lang="en-US" dirty="0" err="1" smtClean="0"/>
              <a:t>Recommandations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</a:t>
            </a:r>
            <a:r>
              <a:rPr lang="en-US" dirty="0" err="1" smtClean="0"/>
              <a:t>prise</a:t>
            </a:r>
            <a:r>
              <a:rPr lang="en-US" dirty="0" smtClean="0"/>
              <a:t> en </a:t>
            </a:r>
            <a:r>
              <a:rPr lang="en-US" dirty="0" err="1" smtClean="0"/>
              <a:t>compte</a:t>
            </a:r>
            <a:r>
              <a:rPr lang="en-US" dirty="0" smtClean="0"/>
              <a:t> de </a:t>
            </a:r>
            <a:r>
              <a:rPr lang="en-US" dirty="0" err="1" smtClean="0"/>
              <a:t>l’empreinte</a:t>
            </a:r>
            <a:r>
              <a:rPr lang="en-US" dirty="0" smtClean="0"/>
              <a:t> </a:t>
            </a:r>
            <a:r>
              <a:rPr lang="en-US" dirty="0" err="1" smtClean="0"/>
              <a:t>carbone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les </a:t>
            </a:r>
            <a:r>
              <a:rPr lang="en-US" dirty="0" err="1" smtClean="0"/>
              <a:t>chaussées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740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programme pour 2015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Achèvement de la rédaction des rapports en Février 2015</a:t>
            </a:r>
          </a:p>
          <a:p>
            <a:pPr marL="0" indent="0">
              <a:buNone/>
            </a:pPr>
            <a:r>
              <a:rPr lang="fr-FR" dirty="0" smtClean="0"/>
              <a:t>Relecture en Mars  2015</a:t>
            </a:r>
          </a:p>
          <a:p>
            <a:pPr marL="0" indent="0">
              <a:buNone/>
            </a:pPr>
            <a:r>
              <a:rPr lang="fr-FR" dirty="0" smtClean="0"/>
              <a:t>Prise en compte des observations lors de la dernière réunion fin Mars 2015 à Cologne en Allemagne</a:t>
            </a:r>
          </a:p>
          <a:p>
            <a:pPr marL="0" indent="0">
              <a:buNone/>
            </a:pPr>
            <a:r>
              <a:rPr lang="fr-FR" dirty="0" smtClean="0"/>
              <a:t>Traduction des rapports en français et espagnol pour Juillet 2015</a:t>
            </a:r>
          </a:p>
          <a:p>
            <a:pPr marL="0" indent="0">
              <a:buNone/>
            </a:pPr>
            <a:r>
              <a:rPr lang="fr-FR" dirty="0" smtClean="0"/>
              <a:t>Présentation à SEOUL en Novembre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83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de votre attentio</a:t>
            </a:r>
            <a:r>
              <a:rPr lang="fr-FR" dirty="0"/>
              <a:t>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11760" y="4797152"/>
            <a:ext cx="6400800" cy="1752600"/>
          </a:xfrm>
        </p:spPr>
        <p:txBody>
          <a:bodyPr/>
          <a:lstStyle/>
          <a:p>
            <a:r>
              <a:rPr lang="fr-FR" dirty="0" smtClean="0"/>
              <a:t>Pascal ROSSIGNY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202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programme de </a:t>
            </a:r>
            <a:r>
              <a:rPr lang="fr-FR" dirty="0" smtClean="0"/>
              <a:t>travail 2012-2015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4.2.1 Suivi </a:t>
            </a:r>
            <a:r>
              <a:rPr lang="fr-FR" dirty="0" smtClean="0"/>
              <a:t>de l’état des chaussées</a:t>
            </a:r>
          </a:p>
          <a:p>
            <a:pPr marL="0" indent="0">
              <a:buNone/>
            </a:pPr>
            <a:r>
              <a:rPr lang="fr-FR" dirty="0" smtClean="0"/>
              <a:t>4.2.2 Recyclage </a:t>
            </a:r>
            <a:r>
              <a:rPr lang="fr-FR" dirty="0" smtClean="0"/>
              <a:t>et réutilisation des matériaux dans les chaussées</a:t>
            </a:r>
          </a:p>
          <a:p>
            <a:pPr marL="0" indent="0">
              <a:buNone/>
            </a:pPr>
            <a:r>
              <a:rPr lang="fr-FR" dirty="0" smtClean="0"/>
              <a:t>4.2.3 Réduire </a:t>
            </a:r>
            <a:r>
              <a:rPr lang="fr-FR" dirty="0" smtClean="0"/>
              <a:t>l’empreinte carbone sur la durée de vie des chaussées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272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4.2.1 Suivi </a:t>
            </a:r>
            <a:r>
              <a:rPr lang="fr-FR" dirty="0" smtClean="0"/>
              <a:t>de l’état des chaussées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Analyser les progrès en matière de suivi de l’état </a:t>
            </a:r>
            <a:r>
              <a:rPr lang="fr-FR" dirty="0" smtClean="0"/>
              <a:t>des chaussées.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Identifier et étudier les différentes approches </a:t>
            </a:r>
            <a:r>
              <a:rPr lang="fr-FR" dirty="0" smtClean="0"/>
              <a:t>adoptées par </a:t>
            </a:r>
            <a:r>
              <a:rPr lang="fr-FR" dirty="0"/>
              <a:t>les institutions et l’industrie dans l’évaluation et </a:t>
            </a:r>
            <a:r>
              <a:rPr lang="fr-FR" dirty="0" smtClean="0"/>
              <a:t>la détermination </a:t>
            </a:r>
            <a:r>
              <a:rPr lang="fr-FR" dirty="0"/>
              <a:t>de la durée de vie des couches </a:t>
            </a:r>
            <a:r>
              <a:rPr lang="fr-FR" dirty="0" smtClean="0"/>
              <a:t>de roulement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683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4.2.2 Recyclage </a:t>
            </a:r>
            <a:r>
              <a:rPr lang="fr-FR" dirty="0" smtClean="0"/>
              <a:t>et réutilisation de matériaux dans les chaussées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A partir des recommandations élaborées par le</a:t>
            </a:r>
          </a:p>
          <a:p>
            <a:pPr marL="0" indent="0">
              <a:buNone/>
            </a:pPr>
            <a:r>
              <a:rPr lang="fr-FR" dirty="0"/>
              <a:t>précédent </a:t>
            </a:r>
            <a:r>
              <a:rPr lang="fr-FR" dirty="0" smtClean="0"/>
              <a:t>comité technique </a:t>
            </a:r>
            <a:r>
              <a:rPr lang="fr-FR" dirty="0"/>
              <a:t>sur le recyclage en place et en </a:t>
            </a:r>
            <a:r>
              <a:rPr lang="fr-FR" dirty="0" smtClean="0"/>
              <a:t>centrale, mettre </a:t>
            </a:r>
            <a:r>
              <a:rPr lang="fr-FR" dirty="0"/>
              <a:t>à jour, améliorer et compléter (pour </a:t>
            </a:r>
            <a:r>
              <a:rPr lang="fr-FR" dirty="0" smtClean="0"/>
              <a:t>les chaussées </a:t>
            </a:r>
            <a:r>
              <a:rPr lang="fr-FR" dirty="0"/>
              <a:t>en béton en particulier) </a:t>
            </a:r>
            <a:r>
              <a:rPr lang="fr-FR" dirty="0" smtClean="0"/>
              <a:t>les recommandations</a:t>
            </a:r>
            <a:r>
              <a:rPr lang="fr-FR" dirty="0"/>
              <a:t>, en tenant compte des </a:t>
            </a:r>
            <a:r>
              <a:rPr lang="fr-FR" dirty="0" smtClean="0"/>
              <a:t>connaissances et </a:t>
            </a:r>
            <a:r>
              <a:rPr lang="fr-FR" dirty="0"/>
              <a:t>de l’expérience acquise ces dernières années, </a:t>
            </a:r>
            <a:r>
              <a:rPr lang="fr-FR" dirty="0" smtClean="0"/>
              <a:t>ainsi que </a:t>
            </a:r>
            <a:r>
              <a:rPr lang="fr-FR" dirty="0"/>
              <a:t>des progrès technologiques.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12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4.2.3 Réduire </a:t>
            </a:r>
            <a:r>
              <a:rPr lang="fr-FR" dirty="0" smtClean="0"/>
              <a:t>l’empreinte carbone sur la durée de vie des chaussées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/>
              <a:t>Analyser le retour d’information sur les innovations</a:t>
            </a:r>
          </a:p>
          <a:p>
            <a:pPr marL="0" indent="0">
              <a:buNone/>
            </a:pPr>
            <a:r>
              <a:rPr lang="fr-FR" dirty="0"/>
              <a:t>récentes (produits, équipements) qui contribuent à</a:t>
            </a:r>
          </a:p>
          <a:p>
            <a:pPr marL="0" indent="0">
              <a:buNone/>
            </a:pPr>
            <a:r>
              <a:rPr lang="fr-FR" dirty="0"/>
              <a:t>réduire l’empreinte carbone dans la construction des</a:t>
            </a:r>
          </a:p>
          <a:p>
            <a:pPr marL="0" indent="0">
              <a:buNone/>
            </a:pPr>
            <a:r>
              <a:rPr lang="fr-FR" dirty="0"/>
              <a:t>chaussées. Cela comprendra en particulier la technique</a:t>
            </a:r>
          </a:p>
          <a:p>
            <a:pPr marL="0" indent="0">
              <a:buNone/>
            </a:pPr>
            <a:r>
              <a:rPr lang="fr-FR" dirty="0"/>
              <a:t>des enrobés tièdes.</a:t>
            </a:r>
          </a:p>
          <a:p>
            <a:pPr marL="0" indent="0">
              <a:buNone/>
            </a:pPr>
            <a:r>
              <a:rPr lang="fr-FR" dirty="0"/>
              <a:t>Analyse critique de l’évaluation des réductions de</a:t>
            </a:r>
          </a:p>
          <a:p>
            <a:pPr marL="0" indent="0">
              <a:buNone/>
            </a:pPr>
            <a:r>
              <a:rPr lang="fr-FR" dirty="0"/>
              <a:t>l’empreinte carbone ; comparaison avec les méthodes</a:t>
            </a:r>
          </a:p>
          <a:p>
            <a:pPr marL="0" indent="0">
              <a:buNone/>
            </a:pPr>
            <a:r>
              <a:rPr lang="fr-FR" dirty="0"/>
              <a:t>de construction classiques, notamment l’utilisation de</a:t>
            </a:r>
          </a:p>
          <a:p>
            <a:pPr marL="0" indent="0">
              <a:buNone/>
            </a:pPr>
            <a:r>
              <a:rPr lang="fr-FR" dirty="0"/>
              <a:t>matériaux réutilisés, recyclés et récupérés.</a:t>
            </a:r>
          </a:p>
        </p:txBody>
      </p:sp>
    </p:spTree>
    <p:extLst>
      <p:ext uri="{BB962C8B-B14F-4D97-AF65-F5344CB8AC3E}">
        <p14:creationId xmlns:p14="http://schemas.microsoft.com/office/powerpoint/2010/main" val="364302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 smtClean="0"/>
              <a:t>Partage du travail en 3 groupes de travail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06334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4.2.1 Suivi </a:t>
            </a:r>
            <a:r>
              <a:rPr lang="fr-FR" dirty="0" smtClean="0"/>
              <a:t>de l’état des chaussées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Rapport sur les différentes méthodes de relevés des dégradations de chaussées</a:t>
            </a:r>
          </a:p>
          <a:p>
            <a:pPr>
              <a:buFontTx/>
              <a:buChar char="-"/>
            </a:pPr>
            <a:r>
              <a:rPr lang="fr-FR" dirty="0" smtClean="0"/>
              <a:t>Rapport sur la durée de vie des couches de roulement et sur les seuils de déclenchement des interventions d’entretien et/ou de renouvellement </a:t>
            </a:r>
          </a:p>
          <a:p>
            <a:pPr>
              <a:buFontTx/>
              <a:buChar char="-"/>
            </a:pPr>
            <a:r>
              <a:rPr lang="fr-FR" dirty="0" smtClean="0"/>
              <a:t>Rapport alimenté par une enquête adressée à tous les pays membres (une trentaine de réponses)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328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4.2.2 Recyclage </a:t>
            </a:r>
            <a:r>
              <a:rPr lang="fr-FR" dirty="0" smtClean="0"/>
              <a:t>et réutilisation des matériaux dans les chaussées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Actualisation du guide sur le recyclage:</a:t>
            </a:r>
          </a:p>
          <a:p>
            <a:pPr>
              <a:buFontTx/>
              <a:buChar char="-"/>
            </a:pPr>
            <a:r>
              <a:rPr lang="fr-FR" dirty="0" smtClean="0"/>
              <a:t>Recyclage en place au ciment</a:t>
            </a:r>
          </a:p>
          <a:p>
            <a:pPr>
              <a:buFontTx/>
              <a:buChar char="-"/>
            </a:pPr>
            <a:r>
              <a:rPr lang="fr-FR" dirty="0" smtClean="0"/>
              <a:t>Recyclage en place au bitume</a:t>
            </a:r>
          </a:p>
          <a:p>
            <a:pPr>
              <a:buFontTx/>
              <a:buChar char="-"/>
            </a:pPr>
            <a:r>
              <a:rPr lang="fr-FR" dirty="0" smtClean="0"/>
              <a:t>Recyclage en centrale dans les bétons bitumineux</a:t>
            </a:r>
          </a:p>
          <a:p>
            <a:pPr>
              <a:buFontTx/>
              <a:buChar char="-"/>
            </a:pPr>
            <a:r>
              <a:rPr lang="fr-FR" dirty="0" smtClean="0"/>
              <a:t>Recyclage en centrale dans les bétons de ciment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58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851</Words>
  <Application>Microsoft Office PowerPoint</Application>
  <PresentationFormat>Affichage à l'écran (4:3)</PresentationFormat>
  <Paragraphs>106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Les travaux du comité 4.2 sur les chaussées                     Par Pascal ROSSIGNY</vt:lpstr>
      <vt:lpstr>Les représentants français au C.T. 4.2</vt:lpstr>
      <vt:lpstr>Le programme de travail 2012-2015</vt:lpstr>
      <vt:lpstr>4.2.1 Suivi de l’état des chaussées</vt:lpstr>
      <vt:lpstr>4.2.2 Recyclage et réutilisation de matériaux dans les chaussées</vt:lpstr>
      <vt:lpstr>4.2.3 Réduire l’empreinte carbone sur la durée de vie des chaussées</vt:lpstr>
      <vt:lpstr>Présentation PowerPoint</vt:lpstr>
      <vt:lpstr>4.2.1 Suivi de l’état des chaussées</vt:lpstr>
      <vt:lpstr>4.2.2 Recyclage et réutilisation des matériaux dans les chaussées</vt:lpstr>
      <vt:lpstr>4.2.3 Réduire l’empreinte carbone sur la durée de vie des chaussées</vt:lpstr>
      <vt:lpstr>Qu’est-ce que l’empreinte carbone? </vt:lpstr>
      <vt:lpstr>Potentiel de réchauffement climatique de différents gaz à effet de serre </vt:lpstr>
      <vt:lpstr>Présentation PowerPoint</vt:lpstr>
      <vt:lpstr>Que pouvons-nous faire pour limiter les émissions de gaz à effets de serre?</vt:lpstr>
      <vt:lpstr>« Economiser » signifie souvent « être moins cher »</vt:lpstr>
      <vt:lpstr>Réduire l’empreinte carbone sur la durée de vie des chaussées</vt:lpstr>
      <vt:lpstr>Résultats de l’enquête</vt:lpstr>
      <vt:lpstr>Comparaison de différents écocomparateurs</vt:lpstr>
      <vt:lpstr>Comparaison de différents écocomparateurs</vt:lpstr>
      <vt:lpstr>Présentation PowerPoint</vt:lpstr>
      <vt:lpstr>Attention à ne rien oublier dans le bilan carbone</vt:lpstr>
      <vt:lpstr>Contenu du rapport 4.2.3</vt:lpstr>
      <vt:lpstr>Le programme pour 2015</vt:lpstr>
      <vt:lpstr>Merci de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travaux du comité 4.2 sur les chaussées</dc:title>
  <dc:creator>pascal.rossigny</dc:creator>
  <cp:lastModifiedBy>pascal.rossigny</cp:lastModifiedBy>
  <cp:revision>13</cp:revision>
  <dcterms:created xsi:type="dcterms:W3CDTF">2014-12-03T08:40:01Z</dcterms:created>
  <dcterms:modified xsi:type="dcterms:W3CDTF">2014-12-03T11:24:02Z</dcterms:modified>
</cp:coreProperties>
</file>