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A3DAF7-B0FF-4D79-AE52-ACB42CD94AA3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73D2B2-B96E-4699-B4DD-AE9B9FA1F8AB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65701" y="1304764"/>
            <a:ext cx="4993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Travaux et articles entrant dans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thématique du Comité miroir 3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531" y="2348880"/>
            <a:ext cx="4572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CT1.3 : </a:t>
            </a:r>
            <a:r>
              <a:rPr lang="fr-FR" dirty="0" smtClean="0">
                <a:solidFill>
                  <a:schemeClr val="bg1"/>
                </a:solidFill>
              </a:rPr>
              <a:t>Changement </a:t>
            </a:r>
            <a:r>
              <a:rPr lang="fr-FR" dirty="0">
                <a:solidFill>
                  <a:schemeClr val="bg1"/>
                </a:solidFill>
              </a:rPr>
              <a:t>climatique et durabilité </a:t>
            </a:r>
          </a:p>
          <a:p>
            <a:r>
              <a:rPr lang="fr-FR" dirty="0">
                <a:solidFill>
                  <a:schemeClr val="bg1"/>
                </a:solidFill>
              </a:rPr>
              <a:t>CT1.5 : </a:t>
            </a:r>
            <a:r>
              <a:rPr lang="fr-FR" dirty="0" smtClean="0">
                <a:solidFill>
                  <a:schemeClr val="bg1"/>
                </a:solidFill>
              </a:rPr>
              <a:t>Gestion </a:t>
            </a:r>
            <a:r>
              <a:rPr lang="fr-FR" dirty="0">
                <a:solidFill>
                  <a:schemeClr val="bg1"/>
                </a:solidFill>
              </a:rPr>
              <a:t>des </a:t>
            </a:r>
            <a:r>
              <a:rPr lang="fr-FR" dirty="0" smtClean="0">
                <a:solidFill>
                  <a:schemeClr val="bg1"/>
                </a:solidFill>
              </a:rPr>
              <a:t>risques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CT4.1 : </a:t>
            </a:r>
            <a:r>
              <a:rPr lang="fr-FR" dirty="0" smtClean="0">
                <a:solidFill>
                  <a:schemeClr val="bg1"/>
                </a:solidFill>
              </a:rPr>
              <a:t>Gestion </a:t>
            </a:r>
            <a:r>
              <a:rPr lang="fr-FR" dirty="0">
                <a:solidFill>
                  <a:schemeClr val="bg1"/>
                </a:solidFill>
              </a:rPr>
              <a:t>du patrimoine </a:t>
            </a:r>
            <a:r>
              <a:rPr lang="fr-FR" dirty="0" smtClean="0">
                <a:solidFill>
                  <a:schemeClr val="bg1"/>
                </a:solidFill>
              </a:rPr>
              <a:t>routier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CT4.3 : </a:t>
            </a:r>
            <a:r>
              <a:rPr lang="fr-FR" dirty="0" smtClean="0">
                <a:solidFill>
                  <a:schemeClr val="bg1"/>
                </a:solidFill>
              </a:rPr>
              <a:t>Ponts routiers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1660" y="3682769"/>
            <a:ext cx="5652628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Présentation axée sur des travaux de l’AIPCR sur la gestion de Patrimoine :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 manuel de gestion des infrastructures routières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Un cas d’application : Gestion des routes au Niger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 projet technique « Importance de l’entretien routier »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0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204864"/>
            <a:ext cx="7976146" cy="110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7" y="3460548"/>
            <a:ext cx="7982845" cy="111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5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916832"/>
            <a:ext cx="7992888" cy="45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5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9994" r="41347" b="24685"/>
          <a:stretch/>
        </p:blipFill>
        <p:spPr bwMode="auto">
          <a:xfrm>
            <a:off x="290486" y="2240868"/>
            <a:ext cx="4104000" cy="306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2020" y="2987660"/>
            <a:ext cx="4046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Dont : 11 000 </a:t>
            </a:r>
            <a:r>
              <a:rPr lang="fr-FR" dirty="0"/>
              <a:t>km de routes </a:t>
            </a:r>
            <a:r>
              <a:rPr lang="fr-FR" dirty="0" smtClean="0"/>
              <a:t>principales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752020" y="2492896"/>
            <a:ext cx="330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19 000 km de routes et de pistes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2020" y="3455712"/>
            <a:ext cx="364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Dont : 4 400 </a:t>
            </a:r>
            <a:r>
              <a:rPr lang="fr-FR" dirty="0"/>
              <a:t>km de routes </a:t>
            </a:r>
            <a:r>
              <a:rPr lang="fr-FR" dirty="0" smtClean="0"/>
              <a:t>revêtues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27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6564" y="2528900"/>
            <a:ext cx="7575856" cy="32778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Objectif</a:t>
            </a:r>
            <a:r>
              <a:rPr lang="fr-FR" dirty="0" smtClean="0">
                <a:solidFill>
                  <a:schemeClr val="bg1"/>
                </a:solidFill>
              </a:rPr>
              <a:t> : Doter le Ministère de l’Equipement d’une approche dite « Basic »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u="sng" dirty="0" smtClean="0">
                <a:solidFill>
                  <a:schemeClr val="bg1"/>
                </a:solidFill>
              </a:rPr>
              <a:t>Phases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2011</a:t>
            </a:r>
            <a:r>
              <a:rPr lang="fr-FR" dirty="0" smtClean="0">
                <a:solidFill>
                  <a:schemeClr val="bg1"/>
                </a:solidFill>
              </a:rPr>
              <a:t> : Mise en place d’un système comportant :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Un appareil de relevé visuel de dégradations (chaussées et ouvrages)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Une base de données cartographique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Un système d’aide à la programmation (chaussées et ouvrages)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2012</a:t>
            </a:r>
            <a:r>
              <a:rPr lang="fr-FR" dirty="0" smtClean="0">
                <a:solidFill>
                  <a:schemeClr val="bg1"/>
                </a:solidFill>
              </a:rPr>
              <a:t> : Formation des agents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2013</a:t>
            </a:r>
            <a:r>
              <a:rPr lang="fr-FR" dirty="0" smtClean="0">
                <a:solidFill>
                  <a:schemeClr val="bg1"/>
                </a:solidFill>
              </a:rPr>
              <a:t> : Application pilote sur une région (Dosso)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2014</a:t>
            </a:r>
            <a:r>
              <a:rPr lang="fr-FR" dirty="0" smtClean="0">
                <a:solidFill>
                  <a:schemeClr val="bg1"/>
                </a:solidFill>
              </a:rPr>
              <a:t> : Application sur l’ensemble des routes principales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8860"/>
            <a:ext cx="7478227" cy="407808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16216" y="2204864"/>
            <a:ext cx="17641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Notation des routes revêtues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0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168860"/>
            <a:ext cx="7668852" cy="43310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92180" y="2204864"/>
            <a:ext cx="208823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Notation des routes non revêtues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1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240868"/>
            <a:ext cx="7694715" cy="41430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04148" y="2254683"/>
            <a:ext cx="248427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u="sng" dirty="0" smtClean="0"/>
              <a:t>Routes revêtues, sur 3 ans:</a:t>
            </a:r>
          </a:p>
          <a:p>
            <a:r>
              <a:rPr lang="fr-FR" sz="1400" b="1" dirty="0" smtClean="0"/>
              <a:t>Entretien </a:t>
            </a:r>
            <a:r>
              <a:rPr lang="fr-FR" sz="1400" b="1" dirty="0" smtClean="0"/>
              <a:t>: 24.5 Md</a:t>
            </a:r>
          </a:p>
          <a:p>
            <a:r>
              <a:rPr lang="fr-FR" sz="1400" b="1" dirty="0" smtClean="0"/>
              <a:t>Renforcement : 173 Md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00431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0868"/>
            <a:ext cx="7919281" cy="43564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2330" y="2240867"/>
            <a:ext cx="236639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u="sng" dirty="0" smtClean="0"/>
              <a:t>Routes revêtues, 2015</a:t>
            </a:r>
          </a:p>
          <a:p>
            <a:r>
              <a:rPr lang="fr-FR" sz="1400" b="1" dirty="0" smtClean="0"/>
              <a:t>Entretien </a:t>
            </a:r>
            <a:r>
              <a:rPr lang="fr-FR" sz="1400" b="1" dirty="0" smtClean="0"/>
              <a:t>: 9.8 Md</a:t>
            </a:r>
          </a:p>
          <a:p>
            <a:r>
              <a:rPr lang="fr-FR" sz="1400" b="1" dirty="0" smtClean="0"/>
              <a:t>Renforcement : 70 Md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25306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7558"/>
            <a:ext cx="7884877" cy="43331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282330" y="2240867"/>
            <a:ext cx="236639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u="sng" dirty="0" smtClean="0"/>
              <a:t>Routes revêtues, 2016</a:t>
            </a:r>
          </a:p>
          <a:p>
            <a:r>
              <a:rPr lang="fr-FR" sz="1400" b="1" dirty="0" smtClean="0"/>
              <a:t>Entretien </a:t>
            </a:r>
            <a:r>
              <a:rPr lang="fr-FR" sz="1400" b="1" dirty="0" smtClean="0"/>
              <a:t>: 9.8 Md</a:t>
            </a:r>
          </a:p>
          <a:p>
            <a:r>
              <a:rPr lang="fr-FR" sz="1400" b="1" dirty="0" smtClean="0"/>
              <a:t>Renforcement : 70 Md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84307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8199" y="1304764"/>
            <a:ext cx="614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Mise en place de la gestion </a:t>
            </a:r>
            <a:b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patrimoine routier au Niger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0868"/>
            <a:ext cx="7893149" cy="43924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82330" y="2240867"/>
            <a:ext cx="236639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u="sng" dirty="0" smtClean="0"/>
              <a:t>Routes revêtues, 2017</a:t>
            </a:r>
          </a:p>
          <a:p>
            <a:r>
              <a:rPr lang="fr-FR" sz="1400" b="1" dirty="0" smtClean="0"/>
              <a:t>Entretien </a:t>
            </a:r>
            <a:r>
              <a:rPr lang="fr-FR" sz="1400" b="1" dirty="0" smtClean="0"/>
              <a:t>: 9.8 Md</a:t>
            </a:r>
          </a:p>
          <a:p>
            <a:r>
              <a:rPr lang="fr-FR" sz="1400" b="1" dirty="0" smtClean="0"/>
              <a:t>Renforcement : 70 Md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4087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11134"/>
            <a:ext cx="8368800" cy="443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12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7713" y="1304764"/>
            <a:ext cx="766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Technique : Importance de l’entretien routier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584" y="2276872"/>
            <a:ext cx="7497978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Les routes sont un patrimoine essentiel, à, la base de l’activité économique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Le patrimoine le plus important en valeur d’une collectivité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Les transport routiers représentent 10 à 20% du PIB d’un pays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Les infrastructures vieillissent, la part de l’entretien devrait croitre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Les impacts de l’entretien routier sont nombreux et doivent être compris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Nécessité d’un cadre général pour décrire et évaluer les impacts de l’entretien routier, qui varient d’un réseau à l’autre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Investir dans l’entretien au bon moment permet de réduire sensiblement les coûts futurs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Normalement, l’entretien représente de 2 à 6% de l’investissement initial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Selon la BM, le report de dépenses d’entretien en Afrique  multiplie par 2 ou 3 les coûts d’exploitation des véhicules.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7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7713" y="1304764"/>
            <a:ext cx="766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Technique : Importance de l’entretien routier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8438" y="2060848"/>
            <a:ext cx="7497978" cy="33855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FR" b="1" dirty="0" smtClean="0">
                <a:solidFill>
                  <a:schemeClr val="bg1"/>
                </a:solidFill>
              </a:rPr>
              <a:t>Justification de l’entretien : des preuves solides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Les études de cas présentées dans le rapport confirment les affirmations précédentes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D’autres études confirment que le changement climatiques renforce la nécessité de l’entretien et que la diversité des terrains renforce aussi bien l’intérêt de l’expertise que celui de l’entretien préventif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r-FR" b="1" dirty="0" smtClean="0">
                <a:solidFill>
                  <a:schemeClr val="bg1"/>
                </a:solidFill>
              </a:rPr>
              <a:t>Les dépenses d’entretien doivent être correctement gérées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Il faut avoir une vision à long terme de la gestion des routes fondée sur une approche par niveaux de service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Il faut baser des décisions efficaces sur une approche solide incluant des modèles prédictifs et intégrant l’ensemble des coûts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La mise en place de mécanismes institutionnels solides est nécessaire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fr-FR" b="1" dirty="0" smtClean="0">
                <a:solidFill>
                  <a:schemeClr val="bg1"/>
                </a:solidFill>
              </a:rPr>
              <a:t>L’entretien est un impératif vis-à-vis des futures générations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5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69809" y="2672916"/>
            <a:ext cx="598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F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50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2836"/>
            <a:ext cx="8583541" cy="45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52836"/>
            <a:ext cx="8532440" cy="461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71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5" y="1963124"/>
            <a:ext cx="8484733" cy="445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16832"/>
            <a:ext cx="8028893" cy="46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4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521"/>
            <a:ext cx="8468553" cy="458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916832"/>
            <a:ext cx="8092635" cy="43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4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4644"/>
            <a:ext cx="1224136" cy="48605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12060" y="95491"/>
            <a:ext cx="3861628" cy="309173"/>
          </a:xfrm>
        </p:spPr>
        <p:txBody>
          <a:bodyPr/>
          <a:lstStyle/>
          <a:p>
            <a:r>
              <a:rPr lang="fr-FR" sz="1600" dirty="0" smtClean="0">
                <a:solidFill>
                  <a:srgbClr val="FFFF00"/>
                </a:solidFill>
              </a:rPr>
              <a:t>Travaux de l’AIPCR et Articles Routes / </a:t>
            </a:r>
            <a:r>
              <a:rPr lang="fr-FR" sz="1600" dirty="0" err="1" smtClean="0">
                <a:solidFill>
                  <a:srgbClr val="FFFF00"/>
                </a:solidFill>
              </a:rPr>
              <a:t>Roads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3529" y="1304764"/>
            <a:ext cx="737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de la gestion des infrastructures routières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096852"/>
            <a:ext cx="7926549" cy="12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284984"/>
            <a:ext cx="7926549" cy="97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261477"/>
            <a:ext cx="7926549" cy="8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21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714</Words>
  <Application>Microsoft Office PowerPoint</Application>
  <PresentationFormat>Affichage à l'écran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Débit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  <vt:lpstr>Travaux de l’AIPCR et Articles Routes / Roads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LEPERT</dc:creator>
  <cp:lastModifiedBy>Philippe LEPERT</cp:lastModifiedBy>
  <cp:revision>15</cp:revision>
  <dcterms:created xsi:type="dcterms:W3CDTF">2014-12-01T12:56:16Z</dcterms:created>
  <dcterms:modified xsi:type="dcterms:W3CDTF">2014-12-01T15:34:06Z</dcterms:modified>
</cp:coreProperties>
</file>