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3" r:id="rId2"/>
    <p:sldMasterId id="2147483761" r:id="rId3"/>
    <p:sldMasterId id="2147483749" r:id="rId4"/>
    <p:sldMasterId id="2147483736" r:id="rId5"/>
    <p:sldMasterId id="2147483672" r:id="rId6"/>
    <p:sldMasterId id="2147483684" r:id="rId7"/>
    <p:sldMasterId id="2147483696" r:id="rId8"/>
    <p:sldMasterId id="2147483708" r:id="rId9"/>
    <p:sldMasterId id="2147483720" r:id="rId10"/>
    <p:sldMasterId id="2147483660" r:id="rId11"/>
  </p:sldMasterIdLst>
  <p:notesMasterIdLst>
    <p:notesMasterId r:id="rId35"/>
  </p:notesMasterIdLst>
  <p:handoutMasterIdLst>
    <p:handoutMasterId r:id="rId36"/>
  </p:handoutMasterIdLst>
  <p:sldIdLst>
    <p:sldId id="256" r:id="rId12"/>
    <p:sldId id="270" r:id="rId13"/>
    <p:sldId id="258" r:id="rId14"/>
    <p:sldId id="294" r:id="rId15"/>
    <p:sldId id="292" r:id="rId16"/>
    <p:sldId id="281" r:id="rId17"/>
    <p:sldId id="279" r:id="rId18"/>
    <p:sldId id="276" r:id="rId19"/>
    <p:sldId id="293" r:id="rId20"/>
    <p:sldId id="298" r:id="rId21"/>
    <p:sldId id="277" r:id="rId22"/>
    <p:sldId id="274" r:id="rId23"/>
    <p:sldId id="299" r:id="rId24"/>
    <p:sldId id="300" r:id="rId25"/>
    <p:sldId id="278" r:id="rId26"/>
    <p:sldId id="296" r:id="rId27"/>
    <p:sldId id="297" r:id="rId28"/>
    <p:sldId id="284" r:id="rId29"/>
    <p:sldId id="282" r:id="rId30"/>
    <p:sldId id="285" r:id="rId31"/>
    <p:sldId id="287" r:id="rId32"/>
    <p:sldId id="286" r:id="rId33"/>
    <p:sldId id="301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54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0753A-9876-45AA-B113-2CBE6B71C371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79C5A-63C2-465D-B862-A059BFB22E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D6F13-4BE8-4114-8480-FD46344CCA91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AB75D-3D6E-47AE-9000-12FD8C265A5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AB75D-3D6E-47AE-9000-12FD8C265A50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AB75D-3D6E-47AE-9000-12FD8C265A50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AB75D-3D6E-47AE-9000-12FD8C265A50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AB75D-3D6E-47AE-9000-12FD8C265A50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AB75D-3D6E-47AE-9000-12FD8C265A50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AB75D-3D6E-47AE-9000-12FD8C265A50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AB75D-3D6E-47AE-9000-12FD8C265A50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AB75D-3D6E-47AE-9000-12FD8C265A50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AB75D-3D6E-47AE-9000-12FD8C265A50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14D3D-D391-4BB0-81F5-06A829C15D8B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91676" cy="130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Logo CF-AIPCR couleur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5" y="188640"/>
            <a:ext cx="118797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 userDrawn="1"/>
        </p:nvSpPr>
        <p:spPr>
          <a:xfrm>
            <a:off x="683568" y="692696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CM8</a:t>
            </a:r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6A7B-1F9A-4776-B29C-7BBAFAF11143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CAF7-C8F3-4283-9B8E-9E38CE3DACDD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F981-580C-4FC0-8AFC-47283E961D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16E7E-1EC9-4985-9E6C-1E4BE449D813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F981-580C-4FC0-8AFC-47283E961D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CDA0-08E1-4BF7-AF76-8056FCEAB2A5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8ECA-D3A5-4DB2-83A4-29C88B5EC2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3AB5-3A88-4D82-8322-26E99B98DB22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8ECA-D3A5-4DB2-83A4-29C88B5EC2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8D346-3364-460F-8660-279AB0FB97CE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8ECA-D3A5-4DB2-83A4-29C88B5EC2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A8804-27E7-4EF3-B184-CCCBD08241DB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8ECA-D3A5-4DB2-83A4-29C88B5EC2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10049-082D-4DCA-B6BB-AF11B739BC95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8ECA-D3A5-4DB2-83A4-29C88B5EC2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68F4-F759-462E-8570-3652F406AA5E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8ECA-D3A5-4DB2-83A4-29C88B5EC2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A056-D127-443A-9C50-FABE40803225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8ECA-D3A5-4DB2-83A4-29C88B5EC2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E08AD-7A4F-4918-845C-EC20F1012426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8ECA-D3A5-4DB2-83A4-29C88B5EC2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D60E0-B6F3-4A5F-8DB8-B9AEB080D34E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4A99D-F91D-49B8-80A2-322C63631126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8ECA-D3A5-4DB2-83A4-29C88B5EC2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4E12-5C1C-4C6B-85D6-26D7E9ABE2F2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8ECA-D3A5-4DB2-83A4-29C88B5EC2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BDE9-CC32-4950-94DE-13B474230E1C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8ECA-D3A5-4DB2-83A4-29C88B5EC2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97C9-35A9-46EA-8721-F65F753A3B5A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7BD4-AF3B-465F-8899-1FB0DFC6A1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FFF5-F424-4987-8DEC-FA6B7C94CD77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7BD4-AF3B-465F-8899-1FB0DFC6A1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646B-C1DE-4E7B-8E09-DDA406637532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7BD4-AF3B-465F-8899-1FB0DFC6A1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DFC9-E9D6-4A17-B19C-9678F48EA8B2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7BD4-AF3B-465F-8899-1FB0DFC6A1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3C3D-44FF-4EFA-BBBE-6CC4375EDE5C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7BD4-AF3B-465F-8899-1FB0DFC6A1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81FD-948A-491E-86C4-4B2977CB20FF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7BD4-AF3B-465F-8899-1FB0DFC6A1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DB3D2-7662-421D-9A31-93242EDC6260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7BD4-AF3B-465F-8899-1FB0DFC6A1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E56F-63DA-4560-B6D9-7CA86D8F84CB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36CA-585D-494E-96BC-583E7315A6A6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7BD4-AF3B-465F-8899-1FB0DFC6A1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302C0-7DC9-412F-88F5-92650A56E39A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7BD4-AF3B-465F-8899-1FB0DFC6A1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09B8-3B10-4C53-A80C-21FD0D0BC494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7BD4-AF3B-465F-8899-1FB0DFC6A1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929A2-4E41-48C9-8F14-30BB1CE4D633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7BD4-AF3B-465F-8899-1FB0DFC6A1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A135-23C5-4EC4-B890-8A894DC160F6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9C14-EBBD-413F-8F3E-DBB00443AAD8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DD99-85FC-4615-B7B5-9302A4B550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7A94-0F24-4117-AC13-4F6C3E78B580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DD99-85FC-4615-B7B5-9302A4B550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100F-82FC-4CAF-B913-E9283C49CB5B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DD99-85FC-4615-B7B5-9302A4B550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DAA99-108C-415E-BAF5-590694146CB6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DD99-85FC-4615-B7B5-9302A4B550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DD62-9B4C-4E55-9504-C8E4338CA184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DD99-85FC-4615-B7B5-9302A4B550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4D51-2CBD-4CA4-AB01-EE9B20E02D62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DD99-85FC-4615-B7B5-9302A4B550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0A07-D7AB-4FEE-8403-6BF9DF84B54E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491676" cy="130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Logo CF-AIPCR couleur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8640"/>
            <a:ext cx="1152128" cy="139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6181-0D9D-48A0-91F4-EC663D4867B9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DD99-85FC-4615-B7B5-9302A4B550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20368-184C-4368-9D7C-AE6C4D373E48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DD99-85FC-4615-B7B5-9302A4B550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3748-43EE-49E0-A7FC-59CBCD25C91E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DD99-85FC-4615-B7B5-9302A4B550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730A0-02EB-4336-AAFA-1ABB90476192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DD99-85FC-4615-B7B5-9302A4B550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3CFB-2CD9-4652-A2A1-0A0A9A56EB20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7DD99-85FC-4615-B7B5-9302A4B550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6578-5927-40D8-9D68-002C04DFC01C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9DAB-2695-4181-95E8-7D7DB4E89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94EF-7D0D-4FE4-9FED-6EA96EEC1D4D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9DAB-2695-4181-95E8-7D7DB4E89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32E90-F183-4199-8DBF-4A5903869022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9DAB-2695-4181-95E8-7D7DB4E89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05BC6-6DF2-4C76-90FB-0ACDC7435646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9DAB-2695-4181-95E8-7D7DB4E89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3F5B-784B-4305-AD14-D9BC6160C108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9DAB-2695-4181-95E8-7D7DB4E89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6CF3-FB9F-4C16-98C6-6F44C0BAD63B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Picture 2" descr="Logo CF-AIPCR couleu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88640"/>
            <a:ext cx="1152129" cy="139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16632"/>
            <a:ext cx="1491676" cy="130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 userDrawn="1"/>
        </p:nvSpPr>
        <p:spPr>
          <a:xfrm>
            <a:off x="683568" y="692696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CM8</a:t>
            </a:r>
            <a:endParaRPr lang="fr-F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CC09E-8A4F-4DF1-916A-AF6022B6C6A1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9DAB-2695-4181-95E8-7D7DB4E89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17A29-00F0-4487-A37B-7F6F593B1638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9DAB-2695-4181-95E8-7D7DB4E89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3A4D5-5A38-4F99-BF77-6C37BCFE3131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9DAB-2695-4181-95E8-7D7DB4E89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1B1E7-C67F-45CF-9866-096EAE14BCC0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9DAB-2695-4181-95E8-7D7DB4E89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2092-6504-4112-AB0F-235AA302BDC4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9DAB-2695-4181-95E8-7D7DB4E89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FC43-FE51-40F7-BAB8-3722379F33F7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9DAB-2695-4181-95E8-7D7DB4E89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6C12-D05D-498A-B4BA-3045A02A8F44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68DC-E96F-4257-856C-77A5204CEC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C08-BFA0-46B4-B5B5-8541EB440B57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68DC-E96F-4257-856C-77A5204CEC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7F7F-BFD1-440B-A891-64ED6688376D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68DC-E96F-4257-856C-77A5204CEC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66E5-326A-4E9F-B1D7-3176C769901F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68DC-E96F-4257-856C-77A5204CEC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C7D57-00B2-411B-8CAC-994384B0877D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4459-5A82-45F0-9DE7-E66B5C46DCA5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68DC-E96F-4257-856C-77A5204CEC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107E-B384-4379-9E7C-6EEB363EEF2B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68DC-E96F-4257-856C-77A5204CEC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29D7-99A0-4C42-A44D-36C7422A00A4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68DC-E96F-4257-856C-77A5204CEC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A4794-4D65-4844-A41D-7786E02AA36F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68DC-E96F-4257-856C-77A5204CEC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86740-1EC7-4E60-BA86-8BD769F0B5F2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68DC-E96F-4257-856C-77A5204CEC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A9C16-9A61-4E2A-A8EB-48D3D4AEC4C5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68DC-E96F-4257-856C-77A5204CEC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17DF-5A8A-4443-8C29-CCC04E33BCD0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168DC-E96F-4257-856C-77A5204CEC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6925B-0E45-4394-9481-89F2FC9A2410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706F-701A-4D00-ACA4-042C859A6F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F343-00BD-49BF-B3E7-79BC010B2EEC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706F-701A-4D00-ACA4-042C859A6F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9FE4C-CBCB-4568-985C-E1F25BB156A4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706F-701A-4D00-ACA4-042C859A6F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BBCA4-54B9-4749-9DCC-C0B8E24DA068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2D5A1-4C4B-4FB0-9883-65C5E2916B90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706F-701A-4D00-ACA4-042C859A6F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8EE45-966E-4D26-BA18-57A4C740B60A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706F-701A-4D00-ACA4-042C859A6F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2F58-99AC-4CC5-AA8C-42E432AFB9E4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706F-701A-4D00-ACA4-042C859A6F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49C9-60EB-42BF-98E3-124762B505B3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706F-701A-4D00-ACA4-042C859A6F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4CBFC-5F5F-4E71-ADBE-E24148406B13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706F-701A-4D00-ACA4-042C859A6F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50930-A19F-4C83-B0C9-CB031542FC38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706F-701A-4D00-ACA4-042C859A6F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F2C0-84F3-4A92-8BEB-1819E592DAE1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706F-701A-4D00-ACA4-042C859A6F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3097-C153-43AD-A0E4-2762BBD828CB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B706F-701A-4D00-ACA4-042C859A6F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19F5-95BE-4FC6-A262-47C69890316D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707A-4C64-4654-A55E-966CE5754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99F8-DC92-4EE0-AADF-1F8E7D0043FA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707A-4C64-4654-A55E-966CE5754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281A-939B-4A42-84CD-CBC347CD623B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8E8A-E220-4742-A792-6120038D4507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707A-4C64-4654-A55E-966CE5754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3D0F-DD06-41FC-AC2F-205CB4F98A38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707A-4C64-4654-A55E-966CE5754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EF58-3441-4FB5-A7B2-8F1FBAD99820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707A-4C64-4654-A55E-966CE5754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C9FD-01F6-47F8-920B-57397505F598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707A-4C64-4654-A55E-966CE5754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AD7C8-E68C-4AFC-AFA1-E4EB140FBEE5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707A-4C64-4654-A55E-966CE5754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61AD-782E-49CE-ACAE-9E74448656B5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707A-4C64-4654-A55E-966CE5754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3889-4C28-4178-BBAA-B9967AD69662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707A-4C64-4654-A55E-966CE5754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6E5C0-A026-4564-9E00-3D43DCE96431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707A-4C64-4654-A55E-966CE5754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B5D0F-1A36-4BA6-84D5-16260DB5905F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707A-4C64-4654-A55E-966CE5754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9BF43-A1EC-4BE8-A915-7E71CF1FC0AE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B779-043B-4AF6-9084-CDD8F762FB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632F-56CF-4C03-85FA-43E9A91BEF51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3C2AA-DE83-4DCB-9195-15C6E6654997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B779-043B-4AF6-9084-CDD8F762FB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4C3D-4AFF-42C5-BD11-514193CFAD3B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B779-043B-4AF6-9084-CDD8F762FB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63A88-A650-47CD-B480-C2A40BBACB69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B779-043B-4AF6-9084-CDD8F762FB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F850-A9DC-48C8-A7AD-F9E284B42538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B779-043B-4AF6-9084-CDD8F762FB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F9B6-D325-409D-B05C-CEC82231BAA9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B779-043B-4AF6-9084-CDD8F762FB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AD1B7-F4F1-4C25-BD45-2E18CDDC3C0F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B779-043B-4AF6-9084-CDD8F762FB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511E-5AE2-4FF5-A1E1-BABD5E2E7B9C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B779-043B-4AF6-9084-CDD8F762FB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9F316-B8BA-434E-9EBF-2BA99FF01D4E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B779-043B-4AF6-9084-CDD8F762FB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2967-03F0-489D-9C90-1708B55AD9F0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B779-043B-4AF6-9084-CDD8F762FB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F6B34-DEFC-4A46-A057-5919ABDA75D1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7B779-043B-4AF6-9084-CDD8F762FB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A859-EDA5-4D56-998E-BB19A354C21A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29050-4507-4F97-9F2A-29B292EC6010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43BE-80C9-43FA-84C1-20C4C9F27F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5A5F-19A4-4A4F-B696-4F17BE51BD2F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43BE-80C9-43FA-84C1-20C4C9F27F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0A1DF-44DF-4322-8E54-BE4C79A5A366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43BE-80C9-43FA-84C1-20C4C9F27F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BF03-9559-4F48-B924-8BD34968E787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43BE-80C9-43FA-84C1-20C4C9F27F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75BED-69DC-47E4-BF38-D5E89E96C84B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43BE-80C9-43FA-84C1-20C4C9F27F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D8BA9-4FAB-4031-A967-491DF4B96290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43BE-80C9-43FA-84C1-20C4C9F27F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3486-5A15-40AC-B89C-2C4BE79E1D38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43BE-80C9-43FA-84C1-20C4C9F27F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23A2-9A5E-46EB-A5E8-30931CA76B28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43BE-80C9-43FA-84C1-20C4C9F27F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F0E3-B9B0-4116-B888-D7DC32C2F0F6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43BE-80C9-43FA-84C1-20C4C9F27F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323D3-7464-4D85-9EBE-F90A8BC30274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43BE-80C9-43FA-84C1-20C4C9F27F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BA9E-377C-4AAC-9FBC-7ACD35289F8B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B1F0-279B-4775-8677-734467B15D19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E43BE-80C9-43FA-84C1-20C4C9F27F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260D-2874-4780-902E-655907C4DB58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F981-580C-4FC0-8AFC-47283E961D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00D7-0B14-48A4-BD9E-A44F298ECE56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F981-580C-4FC0-8AFC-47283E961D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635DB-3589-4ACC-B313-937EEA67020A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F981-580C-4FC0-8AFC-47283E961D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D17AD-9FF7-4229-8A64-9101030FD9A8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F981-580C-4FC0-8AFC-47283E961D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C156E-97FA-45B7-99C4-CB64FFEB9239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F981-580C-4FC0-8AFC-47283E961D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536BE-98C7-4787-8EF5-6410B1A147C9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F981-580C-4FC0-8AFC-47283E961D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0B79-5477-4894-BCF1-3285D992D107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F981-580C-4FC0-8AFC-47283E961D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0397-0AB8-41B5-AF4D-CB115695DC5D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F981-580C-4FC0-8AFC-47283E961D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7844D-BA04-4626-9826-788D33AFEC9F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F981-580C-4FC0-8AFC-47283E961D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43236-635F-4891-BD61-8045A185A11F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C089-80C2-43B0-9E1F-AB8F0BB344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85" r:id="rId2"/>
    <p:sldLayoutId id="2147483650" r:id="rId3"/>
    <p:sldLayoutId id="2147483735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27209-343B-44A8-8D32-E732E9139855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D8ECA-D3A5-4DB2-83A4-29C88B5EC24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90C44-219A-4575-9652-D73CB55E78DF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D7BD4-AF3B-465F-8899-1FB0DFC6A1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4C740-499F-4494-9068-CBF455C3F5FF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7DD99-85FC-4615-B7B5-9302A4B5508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0EBFA-611A-407A-874B-0AE3EABFBD2B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39DAB-2695-4181-95E8-7D7DB4E89D0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1255-9241-442C-87CB-34C74F716423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68DC-E96F-4257-856C-77A5204CECB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35D6C-A64B-420C-9A26-210D07D362FE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B706F-701A-4D00-ACA4-042C859A6F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C190A-7EFC-42B9-9B43-93A23800C13F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A707A-4C64-4654-A55E-966CE575483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B2AC1-2933-4112-A378-CC25DFB50E5C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7B779-043B-4AF6-9084-CDD8F762FB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C2FD3-97DE-41FB-9562-C9935B6B9EB5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E43BE-80C9-43FA-84C1-20C4C9F27FA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9209-CC34-4EAB-881C-8C214E2DD515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CF981-580C-4FC0-8AFC-47283E961D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924944"/>
            <a:ext cx="8964488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AIPCR – TC4.4</a:t>
            </a:r>
            <a:br>
              <a:rPr lang="fr-FR" dirty="0" smtClean="0"/>
            </a:br>
            <a:r>
              <a:rPr lang="fr-FR" dirty="0" smtClean="0"/>
              <a:t>Comité Miroir 8</a:t>
            </a:r>
            <a:br>
              <a:rPr lang="fr-FR" dirty="0" smtClean="0"/>
            </a:br>
            <a:r>
              <a:rPr lang="fr-FR" dirty="0" smtClean="0"/>
              <a:t> « Terrassements et routes non revêtues »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752600"/>
          </a:xfrm>
        </p:spPr>
        <p:txBody>
          <a:bodyPr/>
          <a:lstStyle/>
          <a:p>
            <a:endParaRPr lang="fr-FR" dirty="0" smtClean="0"/>
          </a:p>
          <a:p>
            <a:r>
              <a:rPr lang="fr-FR" sz="2400" dirty="0" smtClean="0"/>
              <a:t>Paris Quai d’Orsay, </a:t>
            </a:r>
            <a:r>
              <a:rPr lang="fr-FR" sz="2400" dirty="0" smtClean="0"/>
              <a:t>3 </a:t>
            </a:r>
            <a:r>
              <a:rPr lang="fr-FR" sz="2400" dirty="0" smtClean="0"/>
              <a:t>décembre 2014</a:t>
            </a:r>
            <a:endParaRPr lang="fr-FR" sz="2400" dirty="0"/>
          </a:p>
        </p:txBody>
      </p:sp>
      <p:pic>
        <p:nvPicPr>
          <p:cNvPr id="1026" name="Picture 2" descr="Logo CF-AIPCR coul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20789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6632"/>
            <a:ext cx="2688832" cy="235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A69C-95C3-41F0-BCD3-9D9EB1185D0B}" type="datetime1">
              <a:rPr lang="fr-FR" smtClean="0"/>
              <a:pPr/>
              <a:t>02/12/2014</a:t>
            </a:fld>
            <a:endParaRPr lang="fr-FR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Références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6CF3-FB9F-4C16-98C6-6F44C0BAD63B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7" name="Espace réservé du contenu 6" descr="C:\Users\Guy Raoul\Documents\AIPCR présentation 03-12-14\envoi dtp\PDG - APPROCHES INNOVANTES EMPPLOI DES MAT. MARGINAUX NA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3187298" cy="413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http://www.piarc.org/ressources/_revues_thumbs/18/270x,21082,Revue-Routes-Roads-Magazine-362-World-Road-Association-Mondiale-de-la-Route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44825"/>
            <a:ext cx="3168352" cy="426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4000" dirty="0" smtClean="0"/>
              <a:t>Matériaux marginaux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>
                <a:solidFill>
                  <a:srgbClr val="FF0000"/>
                </a:solidFill>
              </a:rPr>
              <a:t>Références</a:t>
            </a: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6699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fr-FR" sz="28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2800" dirty="0" smtClean="0"/>
              <a:t> Article de Routes-</a:t>
            </a:r>
            <a:r>
              <a:rPr lang="fr-FR" sz="2800" dirty="0" err="1" smtClean="0"/>
              <a:t>roads</a:t>
            </a:r>
            <a:r>
              <a:rPr lang="fr-FR" sz="2800" dirty="0" smtClean="0"/>
              <a:t>  2014 n°362 « Optimisation de l’emploi des matériaux marginaux suivant la norme espagnole PG-3 »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 smtClean="0"/>
              <a:t>Présentations Séminaire  AIPCR ET AMPCR RABAT</a:t>
            </a:r>
          </a:p>
          <a:p>
            <a:pPr>
              <a:buNone/>
            </a:pPr>
            <a:r>
              <a:rPr lang="fr-FR" sz="2800" dirty="0" smtClean="0"/>
              <a:t>     « Les terrassements et chaussées dans les milieux arides et semi-arides » Juin 2014 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 smtClean="0"/>
              <a:t>Présentations  PIARC International </a:t>
            </a:r>
            <a:r>
              <a:rPr lang="fr-FR" sz="2800" dirty="0" err="1" smtClean="0"/>
              <a:t>Seminar</a:t>
            </a:r>
            <a:r>
              <a:rPr lang="fr-FR" sz="2800" dirty="0" smtClean="0"/>
              <a:t> in KUALALUMPUR : « on </a:t>
            </a:r>
            <a:r>
              <a:rPr lang="fr-FR" sz="2800" dirty="0" err="1" smtClean="0"/>
              <a:t>slopes</a:t>
            </a:r>
            <a:r>
              <a:rPr lang="fr-FR" sz="2800" dirty="0" smtClean="0"/>
              <a:t>, road  </a:t>
            </a:r>
            <a:r>
              <a:rPr lang="fr-FR" sz="2800" dirty="0" err="1" smtClean="0"/>
              <a:t>foundation</a:t>
            </a:r>
            <a:r>
              <a:rPr lang="fr-FR" sz="2800" dirty="0" smtClean="0"/>
              <a:t> drainage and </a:t>
            </a:r>
            <a:r>
              <a:rPr lang="fr-FR" sz="2800" dirty="0" err="1" smtClean="0"/>
              <a:t>storm</a:t>
            </a:r>
            <a:r>
              <a:rPr lang="fr-FR" sz="2800" dirty="0" smtClean="0"/>
              <a:t> water management » Novembre 2014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67544" y="6237312"/>
            <a:ext cx="2133600" cy="365125"/>
          </a:xfrm>
        </p:spPr>
        <p:txBody>
          <a:bodyPr/>
          <a:lstStyle/>
          <a:p>
            <a:fld id="{9EA564CB-2F87-43B9-8ADA-56DA7CE4ED49}" type="datetime1">
              <a:rPr lang="fr-FR" smtClean="0"/>
              <a:pPr/>
              <a:t>02/12/2014</a:t>
            </a:fld>
            <a:r>
              <a:rPr lang="fr-FR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4000" dirty="0" smtClean="0"/>
              <a:t>Matériaux marginaux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Les familles de matériaux </a:t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dirty="0" smtClean="0"/>
              <a:t>Evolutifs ou fragmentables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 smtClean="0"/>
              <a:t>A composés particuliers (sulfates, sulfures, matières organiques, gypse, </a:t>
            </a:r>
            <a:r>
              <a:rPr lang="fr-FR" sz="2800" dirty="0" err="1" smtClean="0"/>
              <a:t>etc</a:t>
            </a:r>
            <a:r>
              <a:rPr lang="fr-FR" sz="2800" dirty="0" smtClean="0"/>
              <a:t>…)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 smtClean="0"/>
              <a:t>Trop humides ou trop secs 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 smtClean="0"/>
              <a:t>Très argileux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 err="1" smtClean="0"/>
              <a:t>Homométriques</a:t>
            </a:r>
            <a:r>
              <a:rPr lang="fr-FR" sz="2800" dirty="0" smtClean="0"/>
              <a:t>, mal charpentés, à matrice instable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 smtClean="0"/>
              <a:t>Latéritiques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 smtClean="0"/>
              <a:t>Déchets, sous-produits industriels</a:t>
            </a:r>
          </a:p>
          <a:p>
            <a:pPr>
              <a:buFont typeface="Wingdings" pitchFamily="2" charset="2"/>
              <a:buChar char="v"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8342-E10D-477E-B3FF-189B030A6235}" type="datetime1">
              <a:rPr lang="fr-FR" smtClean="0"/>
              <a:pPr/>
              <a:t>02/12/2014</a:t>
            </a:fld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 smtClean="0"/>
              <a:t>Matériaux marginaux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Exemple flysch de Slovénie</a:t>
            </a:r>
            <a:endParaRPr lang="fr-FR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6CF3-FB9F-4C16-98C6-6F44C0BAD63B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7" name="Espace réservé du contenu 6" descr="C:\Users\Guy Raoul\Documents\AIPCR présentation 03-12-14\envoi dtp\FIG. 8 FLYSCH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104" y="1600200"/>
            <a:ext cx="59917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 smtClean="0"/>
              <a:t>Matériaux marginaux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/>
              <a:t>Exemple sables </a:t>
            </a:r>
            <a:r>
              <a:rPr lang="fr-FR" sz="3600" dirty="0" err="1" smtClean="0"/>
              <a:t>homométriques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Creutzwald France</a:t>
            </a:r>
            <a:endParaRPr lang="fr-FR" sz="36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6CF3-FB9F-4C16-98C6-6F44C0BAD63B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7" name="Espace réservé du contenu 6" descr="C:\Users\Guy Raoul\Documents\AIPCR présentation 03-12-14\envoi dtp\FIG. 10 CHANTIER RN33-CREUTZWAL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909" y="1600200"/>
            <a:ext cx="679218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4000" dirty="0" smtClean="0"/>
              <a:t>Matériaux marginaux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Référence Espagne</a:t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67544" y="6237312"/>
            <a:ext cx="2133600" cy="365125"/>
          </a:xfrm>
        </p:spPr>
        <p:txBody>
          <a:bodyPr/>
          <a:lstStyle/>
          <a:p>
            <a:fld id="{AFDF21ED-E52F-4F34-BF67-1CFB01BFAB8A}" type="datetime1">
              <a:rPr lang="fr-FR" smtClean="0"/>
              <a:pPr/>
              <a:t>02/12/2014</a:t>
            </a:fld>
            <a:r>
              <a:rPr lang="fr-FR" smtClean="0"/>
              <a:t> </a:t>
            </a:r>
            <a:endParaRPr lang="fr-FR" dirty="0"/>
          </a:p>
        </p:txBody>
      </p:sp>
      <p:pic>
        <p:nvPicPr>
          <p:cNvPr id="9" name="Espace réservé du contenu 8" descr="FIG. PAGE 7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76208" y="1600200"/>
            <a:ext cx="5391584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4000" dirty="0" smtClean="0"/>
              <a:t>Matériaux marginaux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Référence Maroc</a:t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67544" y="6237312"/>
            <a:ext cx="2133600" cy="365125"/>
          </a:xfrm>
        </p:spPr>
        <p:txBody>
          <a:bodyPr/>
          <a:lstStyle/>
          <a:p>
            <a:fld id="{2CE2011F-87CB-42B7-B449-63ADDB2AF854}" type="datetime1">
              <a:rPr lang="fr-FR" smtClean="0"/>
              <a:pPr/>
              <a:t>02/12/2014</a:t>
            </a:fld>
            <a:r>
              <a:rPr lang="fr-FR" smtClean="0"/>
              <a:t> 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endParaRPr lang="fr-FR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3600" dirty="0" smtClean="0">
                <a:solidFill>
                  <a:srgbClr val="FF0000"/>
                </a:solidFill>
              </a:rPr>
              <a:t>Matériaux trop secs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Augmentation de l’énergie de compactage</a:t>
            </a:r>
          </a:p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v"/>
            </a:pPr>
            <a:r>
              <a:rPr lang="fr-FR" sz="3600" dirty="0" smtClean="0">
                <a:solidFill>
                  <a:srgbClr val="FF0000"/>
                </a:solidFill>
              </a:rPr>
              <a:t>Références Séminaire de RABAT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Compactage à sec : cas d'une </a:t>
            </a:r>
            <a:r>
              <a:rPr lang="fr-FR" dirty="0" err="1" smtClean="0"/>
              <a:t>exprérience</a:t>
            </a:r>
            <a:r>
              <a:rPr lang="fr-FR" dirty="0" smtClean="0"/>
              <a:t> à Assa </a:t>
            </a:r>
            <a:r>
              <a:rPr lang="fr-FR" dirty="0" err="1" smtClean="0"/>
              <a:t>Zag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       </a:t>
            </a:r>
          </a:p>
          <a:p>
            <a:pPr>
              <a:buNone/>
            </a:pPr>
            <a:r>
              <a:rPr lang="fr-FR" dirty="0" smtClean="0"/>
              <a:t>      M. </a:t>
            </a:r>
            <a:r>
              <a:rPr lang="fr-FR" dirty="0" err="1" smtClean="0"/>
              <a:t>Fancha</a:t>
            </a:r>
            <a:r>
              <a:rPr lang="fr-FR" dirty="0" smtClean="0"/>
              <a:t> (DPETL de Taroudant, Maroc)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Compactage à sec cas de l'autoroute </a:t>
            </a:r>
          </a:p>
          <a:p>
            <a:pPr>
              <a:buNone/>
            </a:pPr>
            <a:r>
              <a:rPr lang="fr-FR" dirty="0" smtClean="0"/>
              <a:t>     </a:t>
            </a:r>
            <a:r>
              <a:rPr lang="fr-FR" dirty="0" err="1" smtClean="0"/>
              <a:t>Skhour</a:t>
            </a:r>
            <a:r>
              <a:rPr lang="fr-FR" dirty="0" smtClean="0"/>
              <a:t> </a:t>
            </a:r>
            <a:r>
              <a:rPr lang="fr-FR" dirty="0" err="1" smtClean="0"/>
              <a:t>Rhamna</a:t>
            </a:r>
            <a:r>
              <a:rPr lang="fr-FR" dirty="0" smtClean="0"/>
              <a:t> – Marrakech </a:t>
            </a:r>
            <a:r>
              <a:rPr lang="pt-PT" dirty="0" smtClean="0"/>
              <a:t>M. </a:t>
            </a:r>
            <a:r>
              <a:rPr lang="pt-PT" dirty="0" err="1" smtClean="0"/>
              <a:t>Jaaouani</a:t>
            </a:r>
            <a:r>
              <a:rPr lang="pt-PT" dirty="0" smtClean="0"/>
              <a:t> (LPEE, </a:t>
            </a:r>
            <a:r>
              <a:rPr lang="pt-PT" dirty="0" err="1" smtClean="0"/>
              <a:t>Maroc</a:t>
            </a:r>
            <a:r>
              <a:rPr lang="pt-PT" dirty="0" smtClean="0"/>
              <a:t>)</a:t>
            </a:r>
            <a:endParaRPr lang="fr-FR" dirty="0" smtClean="0"/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Compactage à sec cas de l'autoroute Marrakech - Agadir</a:t>
            </a:r>
          </a:p>
          <a:p>
            <a:pPr>
              <a:buNone/>
            </a:pPr>
            <a:r>
              <a:rPr lang="fr-FR" dirty="0" smtClean="0"/>
              <a:t>     Mme. </a:t>
            </a:r>
            <a:r>
              <a:rPr lang="fr-FR" dirty="0" err="1" smtClean="0"/>
              <a:t>Toubane</a:t>
            </a:r>
            <a:r>
              <a:rPr lang="fr-FR" dirty="0" smtClean="0"/>
              <a:t> (ADM, </a:t>
            </a:r>
            <a:r>
              <a:rPr lang="fr-FR" dirty="0" err="1" smtClean="0"/>
              <a:t>MAroc</a:t>
            </a:r>
            <a:r>
              <a:rPr lang="fr-FR" dirty="0" smtClean="0"/>
              <a:t>)</a:t>
            </a:r>
          </a:p>
          <a:p>
            <a:pPr>
              <a:buFont typeface="Wingdings" pitchFamily="2" charset="2"/>
              <a:buChar char="v"/>
            </a:pPr>
            <a:endParaRPr lang="fr-FR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fr-FR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7281" y="28527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>
                <a:solidFill>
                  <a:schemeClr val="tx2"/>
                </a:solidFill>
              </a:rPr>
              <a:t/>
            </a:r>
            <a:br>
              <a:rPr lang="en-US" sz="4000" b="1" smtClean="0">
                <a:solidFill>
                  <a:schemeClr val="tx2"/>
                </a:solidFill>
              </a:rPr>
            </a:br>
            <a:endParaRPr lang="fr-FR" sz="400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B138B-BD51-40C7-BC4C-6928237DF342}" type="slidenum">
              <a:rPr lang="fr-FR"/>
              <a:pPr/>
              <a:t>17</a:t>
            </a:fld>
            <a:endParaRPr lang="fr-FR"/>
          </a:p>
        </p:txBody>
      </p:sp>
      <p:sp>
        <p:nvSpPr>
          <p:cNvPr id="4100" name="ZoneTexte 2"/>
          <p:cNvSpPr txBox="1">
            <a:spLocks noChangeArrowheads="1"/>
          </p:cNvSpPr>
          <p:nvPr/>
        </p:nvSpPr>
        <p:spPr bwMode="auto">
          <a:xfrm>
            <a:off x="-39566" y="2060574"/>
            <a:ext cx="881575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fr-FR" altLang="fr-FR" sz="2000" b="1" dirty="0">
                <a:solidFill>
                  <a:srgbClr val="FF0000"/>
                </a:solidFill>
                <a:latin typeface="Times New Roman" pitchFamily="18" charset="0"/>
              </a:rPr>
              <a:t>Cette expérience  mérite d’être reproduite dans d’autres chantiers courants avec les matériaux et matériels disponibles  pour normaliser les dispositions techniques de mise en œuvre des remblais compactés à sec.</a:t>
            </a:r>
          </a:p>
          <a:p>
            <a:pPr algn="justLow"/>
            <a:endParaRPr lang="fr-FR" altLang="fr-FR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Low"/>
            <a:r>
              <a:rPr lang="fr-FR" altLang="fr-FR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4101" name="Picture 23" descr="F:\Etudes de CAS compactage à sec Assa-Zag\Photos de RP 1308-PK58-97\SAM_0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697" y="3402013"/>
            <a:ext cx="263036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F:\Etudes de CAS compactage à sec Assa-Zag\Photos compactage à sec\DSC01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3585" y="3402013"/>
            <a:ext cx="2820866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F:\Etudes de CAS compactage à sec Assa-Zag\Photos de RP 1308-PK58-97\SAM_01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3585" y="-9525"/>
            <a:ext cx="2820866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F:\Etudes de CAS compactage à sec Assa-Zag\Photos de RP 1308-PK58-97\SAM_06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697" y="-9525"/>
            <a:ext cx="2630365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F:\Etudes de CAS compactage à sec Assa-Zag\RP1308 Assa-A.Lahna\P313017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6197" y="3402013"/>
            <a:ext cx="2526323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èche vers le bas 2"/>
          <p:cNvSpPr/>
          <p:nvPr/>
        </p:nvSpPr>
        <p:spPr bwMode="auto">
          <a:xfrm>
            <a:off x="4106718" y="0"/>
            <a:ext cx="864096" cy="1844824"/>
          </a:xfrm>
          <a:prstGeom prst="downArrow">
            <a:avLst/>
          </a:prstGeom>
          <a:solidFill>
            <a:srgbClr val="00B050"/>
          </a:solidFill>
          <a:ln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endParaRPr lang="fr-FR" sz="800" b="1">
              <a:solidFill>
                <a:srgbClr val="F4F1E3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pitchFamily="34" charset="-128"/>
              <a:cs typeface="Arial" charset="0"/>
            </a:endParaRP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10521-08A7-45A3-9076-C1D679462982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« Terrassement durable »</a:t>
            </a:r>
            <a:br>
              <a:rPr lang="fr-FR" sz="3600" dirty="0" smtClean="0"/>
            </a:br>
            <a:r>
              <a:rPr lang="fr-FR" sz="3600" dirty="0" smtClean="0"/>
              <a:t>Réduire les émissions de GES </a:t>
            </a:r>
            <a:br>
              <a:rPr lang="fr-FR" sz="3600" dirty="0" smtClean="0"/>
            </a:br>
            <a:r>
              <a:rPr lang="fr-FR" sz="3600" dirty="0" smtClean="0"/>
              <a:t>et la consommation d’énergie</a:t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67544" y="6237312"/>
            <a:ext cx="2133600" cy="365125"/>
          </a:xfrm>
        </p:spPr>
        <p:txBody>
          <a:bodyPr/>
          <a:lstStyle/>
          <a:p>
            <a:fld id="{8E68B74F-4373-4197-87D3-65CAF7A0156A}" type="datetime1">
              <a:rPr lang="fr-FR" smtClean="0"/>
              <a:pPr/>
              <a:t>02/12/2014</a:t>
            </a:fld>
            <a:r>
              <a:rPr lang="fr-FR" smtClean="0"/>
              <a:t> 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fr-FR" dirty="0" smtClean="0"/>
              <a:t> </a:t>
            </a:r>
            <a:r>
              <a:rPr lang="fr-FR" sz="2800" dirty="0" smtClean="0"/>
              <a:t>Sources d’émissions de GES</a:t>
            </a:r>
          </a:p>
          <a:p>
            <a:r>
              <a:rPr lang="fr-FR" sz="2400" dirty="0" smtClean="0"/>
              <a:t>Consommation en carburant des engins</a:t>
            </a:r>
          </a:p>
          <a:p>
            <a:pPr lvl="0"/>
            <a:r>
              <a:rPr lang="fr-FR" sz="2400" dirty="0" smtClean="0"/>
              <a:t>Transport des matériaux sur chantier</a:t>
            </a:r>
          </a:p>
          <a:p>
            <a:pPr lvl="0"/>
            <a:r>
              <a:rPr lang="fr-FR" sz="2400" dirty="0" smtClean="0"/>
              <a:t> Fabrication des liants</a:t>
            </a:r>
          </a:p>
          <a:p>
            <a:pPr lvl="0"/>
            <a:r>
              <a:rPr lang="fr-FR" sz="2400" dirty="0" smtClean="0"/>
              <a:t>Transport de fournitures extérieures au chantier</a:t>
            </a:r>
          </a:p>
          <a:p>
            <a:pPr lvl="0">
              <a:buFont typeface="Wingdings" pitchFamily="2" charset="2"/>
              <a:buChar char="v"/>
            </a:pPr>
            <a:r>
              <a:rPr lang="fr-FR" sz="2800" dirty="0" smtClean="0"/>
              <a:t>Mesure et suivi des GES / Eco-Comparateur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fr-FR" sz="2400" dirty="0" smtClean="0"/>
              <a:t>Bilan carbone ou équivalent CO</a:t>
            </a:r>
            <a:r>
              <a:rPr lang="fr-FR" sz="2400" baseline="-25000" dirty="0" smtClean="0"/>
              <a:t>2  </a:t>
            </a:r>
            <a:endParaRPr lang="fr-FR" sz="2400" dirty="0" smtClean="0"/>
          </a:p>
          <a:p>
            <a:pPr lvl="8" algn="just">
              <a:buNone/>
            </a:pPr>
            <a:endParaRPr lang="fr-FR" sz="2800" dirty="0" smtClean="0"/>
          </a:p>
        </p:txBody>
      </p:sp>
      <p:pic>
        <p:nvPicPr>
          <p:cNvPr id="11" name="Imag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97152"/>
            <a:ext cx="505777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« Terrassement durable »</a:t>
            </a:r>
            <a:br>
              <a:rPr lang="fr-FR" sz="3600" dirty="0" smtClean="0"/>
            </a:br>
            <a:r>
              <a:rPr lang="fr-FR" sz="3600" dirty="0" smtClean="0"/>
              <a:t>Réduire les émissions de GES </a:t>
            </a:r>
            <a:br>
              <a:rPr lang="fr-FR" sz="3600" dirty="0" smtClean="0"/>
            </a:br>
            <a:r>
              <a:rPr lang="fr-FR" sz="3600" dirty="0" smtClean="0"/>
              <a:t>et la consommation d’énergie</a:t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67544" y="6237312"/>
            <a:ext cx="2133600" cy="365125"/>
          </a:xfrm>
        </p:spPr>
        <p:txBody>
          <a:bodyPr/>
          <a:lstStyle/>
          <a:p>
            <a:fld id="{D21B386E-F22D-4A52-B16F-42574FFF18CF}" type="datetime1">
              <a:rPr lang="fr-FR" smtClean="0"/>
              <a:pPr/>
              <a:t>02/12/2014</a:t>
            </a:fld>
            <a:r>
              <a:rPr lang="fr-FR" smtClean="0"/>
              <a:t> 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buNone/>
            </a:pPr>
            <a:endParaRPr lang="fr-FR" dirty="0" smtClean="0"/>
          </a:p>
          <a:p>
            <a:pPr lvl="1">
              <a:lnSpc>
                <a:spcPct val="8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fr-FR" dirty="0" smtClean="0">
                <a:solidFill>
                  <a:srgbClr val="FF0000"/>
                </a:solidFill>
              </a:rPr>
              <a:t>Optimisation de la fonction « transport »</a:t>
            </a:r>
          </a:p>
          <a:p>
            <a:pPr>
              <a:spcBef>
                <a:spcPts val="0"/>
              </a:spcBef>
              <a:buNone/>
            </a:pPr>
            <a:endParaRPr lang="fr-FR" sz="2400" dirty="0" smtClean="0"/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fr-FR" sz="2800" dirty="0" smtClean="0"/>
              <a:t>qualité des pistes de chantier</a:t>
            </a: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fr-FR" sz="2800" dirty="0" smtClean="0"/>
              <a:t>modernisation et l’entretien du matériel et des engins</a:t>
            </a:r>
          </a:p>
          <a:p>
            <a:pPr>
              <a:spcBef>
                <a:spcPts val="0"/>
              </a:spcBef>
              <a:buFont typeface="Courier New" pitchFamily="49" charset="0"/>
              <a:buChar char="o"/>
            </a:pPr>
            <a:r>
              <a:rPr lang="fr-FR" sz="2800" dirty="0" smtClean="0"/>
              <a:t>équipements générateurs d'économie d'énergie</a:t>
            </a: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fr-FR" sz="2800" dirty="0" smtClean="0"/>
              <a:t>utilisation de matériels hybrides</a:t>
            </a: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fr-FR" sz="2800" dirty="0" smtClean="0"/>
              <a:t>les nouveaux carburants (bio - carburants)</a:t>
            </a:r>
          </a:p>
          <a:p>
            <a:pPr lvl="0">
              <a:spcBef>
                <a:spcPts val="0"/>
              </a:spcBef>
              <a:buFont typeface="Courier New" pitchFamily="49" charset="0"/>
              <a:buChar char="o"/>
            </a:pPr>
            <a:r>
              <a:rPr lang="fr-FR" sz="2800" dirty="0" smtClean="0"/>
              <a:t>formation éco-conduite</a:t>
            </a:r>
            <a:endParaRPr lang="fr-FR" sz="2800" dirty="0" smtClean="0">
              <a:solidFill>
                <a:srgbClr val="0070C0"/>
              </a:solidFill>
            </a:endParaRPr>
          </a:p>
          <a:p>
            <a:pPr lvl="0">
              <a:buNone/>
            </a:pPr>
            <a:endParaRPr lang="fr-FR" sz="2800" dirty="0" smtClean="0"/>
          </a:p>
          <a:p>
            <a:pPr lvl="8" algn="just">
              <a:buNone/>
            </a:pPr>
            <a:endParaRPr lang="fr-FR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5904656" cy="1143000"/>
          </a:xfrm>
        </p:spPr>
        <p:txBody>
          <a:bodyPr>
            <a:noAutofit/>
          </a:bodyPr>
          <a:lstStyle/>
          <a:p>
            <a:r>
              <a:rPr lang="fr-FR" sz="2800" dirty="0" smtClean="0"/>
              <a:t>Enjeux CT 4.4</a:t>
            </a:r>
            <a:br>
              <a:rPr lang="fr-FR" sz="2800" dirty="0" smtClean="0"/>
            </a:br>
            <a:r>
              <a:rPr lang="fr-FR" sz="2800" dirty="0" smtClean="0"/>
              <a:t> Terrassements et routes non revêtues </a:t>
            </a:r>
            <a:br>
              <a:rPr lang="fr-FR" sz="2800" dirty="0" smtClean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dirty="0" smtClean="0">
                <a:solidFill>
                  <a:srgbClr val="FF0000"/>
                </a:solidFill>
              </a:rPr>
              <a:t>Thèmes stratégiques illustrés par des enquêtes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2800" dirty="0" smtClean="0"/>
              <a:t>Utilisation optimale des matériaux locaux</a:t>
            </a:r>
          </a:p>
          <a:p>
            <a:pPr>
              <a:buFont typeface="Wingdings" pitchFamily="2" charset="2"/>
              <a:buChar char="q"/>
            </a:pPr>
            <a:r>
              <a:rPr lang="fr-FR" sz="2800" dirty="0" smtClean="0"/>
              <a:t>Drainage des pentes et des fondations et </a:t>
            </a:r>
          </a:p>
          <a:p>
            <a:pPr>
              <a:buNone/>
            </a:pPr>
            <a:r>
              <a:rPr lang="fr-FR" sz="2800" dirty="0" smtClean="0"/>
              <a:t>     gestion des eaux pluviales</a:t>
            </a:r>
          </a:p>
          <a:p>
            <a:pPr>
              <a:buFont typeface="Wingdings" pitchFamily="2" charset="2"/>
              <a:buChar char="q"/>
            </a:pPr>
            <a:r>
              <a:rPr lang="fr-FR" sz="2800" dirty="0" smtClean="0"/>
              <a:t>Techniques d'entretien des routes non revêtues</a:t>
            </a:r>
          </a:p>
          <a:p>
            <a:pPr>
              <a:buNone/>
            </a:pPr>
            <a:r>
              <a:rPr lang="fr-FR" sz="2800" dirty="0" smtClean="0"/>
              <a:t>     dans les pays en développement</a:t>
            </a:r>
          </a:p>
          <a:p>
            <a:pPr>
              <a:buFont typeface="Wingdings" pitchFamily="2" charset="2"/>
              <a:buChar char="v"/>
            </a:pPr>
            <a:r>
              <a:rPr lang="fr-FR" sz="2800" dirty="0" smtClean="0">
                <a:solidFill>
                  <a:srgbClr val="FF0000"/>
                </a:solidFill>
              </a:rPr>
              <a:t>Un recueil des pratiques  dans le monde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fr-FR" sz="2800" dirty="0" smtClean="0"/>
              <a:t> Manuel Terrassement</a:t>
            </a:r>
            <a:endParaRPr lang="fr-FR" sz="2800" dirty="0"/>
          </a:p>
          <a:p>
            <a:endParaRPr lang="fr-FR" sz="2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3504A-550E-4934-A828-BD519FCD84C7}" type="datetime1">
              <a:rPr lang="fr-FR" smtClean="0"/>
              <a:pPr/>
              <a:t>02/12/2014</a:t>
            </a:fld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>« Terrassement durable »</a:t>
            </a:r>
            <a:br>
              <a:rPr lang="fr-FR" sz="3600" dirty="0" smtClean="0"/>
            </a:br>
            <a:r>
              <a:rPr lang="fr-FR" sz="3600" dirty="0" smtClean="0"/>
              <a:t>Réduire les émissions de GES </a:t>
            </a:r>
            <a:br>
              <a:rPr lang="fr-FR" sz="3600" dirty="0" smtClean="0"/>
            </a:br>
            <a:r>
              <a:rPr lang="fr-FR" sz="3600" dirty="0" smtClean="0"/>
              <a:t>et la consommation d’énergie</a:t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67544" y="6237312"/>
            <a:ext cx="2133600" cy="365125"/>
          </a:xfrm>
        </p:spPr>
        <p:txBody>
          <a:bodyPr/>
          <a:lstStyle/>
          <a:p>
            <a:fld id="{C6F78339-B2D5-4010-BF58-748487EE103A}" type="datetime1">
              <a:rPr lang="fr-FR" smtClean="0"/>
              <a:pPr/>
              <a:t>02/12/2014</a:t>
            </a:fld>
            <a:r>
              <a:rPr lang="fr-FR" smtClean="0"/>
              <a:t> 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12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fr-FR" sz="2400" dirty="0" smtClean="0">
                <a:solidFill>
                  <a:srgbClr val="FF0000"/>
                </a:solidFill>
              </a:rPr>
              <a:t>Impact chaux et liants hydrauliques  / Bilan global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r>
              <a:rPr lang="fr-FR" sz="2400" dirty="0" smtClean="0"/>
              <a:t>  Gains économiques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r>
              <a:rPr lang="fr-FR" sz="2400" dirty="0" smtClean="0"/>
              <a:t>  Gains Environnementaux </a:t>
            </a:r>
          </a:p>
          <a:p>
            <a:pPr lvl="1">
              <a:lnSpc>
                <a:spcPct val="80000"/>
              </a:lnSpc>
              <a:buNone/>
            </a:pPr>
            <a:r>
              <a:rPr lang="fr-FR" sz="2400" dirty="0" smtClean="0"/>
              <a:t>      Réemploi et valorisation de matériaux </a:t>
            </a:r>
          </a:p>
          <a:p>
            <a:pPr lvl="1">
              <a:lnSpc>
                <a:spcPct val="80000"/>
              </a:lnSpc>
              <a:buNone/>
            </a:pPr>
            <a:r>
              <a:rPr lang="fr-FR" sz="2400" dirty="0" smtClean="0"/>
              <a:t>      Réduction des transports et nuisances</a:t>
            </a:r>
          </a:p>
          <a:p>
            <a:pPr lvl="1">
              <a:lnSpc>
                <a:spcPct val="80000"/>
              </a:lnSpc>
              <a:buNone/>
            </a:pPr>
            <a:r>
              <a:rPr lang="fr-FR" sz="2400" dirty="0" smtClean="0"/>
              <a:t>      Préservation de ressources non renouvelables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q"/>
            </a:pPr>
            <a:r>
              <a:rPr lang="fr-FR" sz="2400" dirty="0" smtClean="0"/>
              <a:t>  Solution technique généralement favorable</a:t>
            </a:r>
          </a:p>
          <a:p>
            <a:pPr lvl="1">
              <a:lnSpc>
                <a:spcPct val="80000"/>
              </a:lnSpc>
              <a:buNone/>
            </a:pPr>
            <a:r>
              <a:rPr lang="fr-FR" sz="2400" dirty="0" smtClean="0"/>
              <a:t>      en bilan global  </a:t>
            </a:r>
          </a:p>
          <a:p>
            <a:pPr lvl="1">
              <a:lnSpc>
                <a:spcPct val="80000"/>
              </a:lnSpc>
              <a:buNone/>
            </a:pPr>
            <a:r>
              <a:rPr lang="fr-FR" dirty="0" smtClean="0"/>
              <a:t> </a:t>
            </a:r>
          </a:p>
          <a:p>
            <a:pPr lvl="0">
              <a:buNone/>
            </a:pPr>
            <a:endParaRPr lang="fr-FR" sz="2800" dirty="0" smtClean="0"/>
          </a:p>
          <a:p>
            <a:pPr lvl="8" algn="just">
              <a:buNone/>
            </a:pPr>
            <a:endParaRPr lang="fr-FR" sz="2800" dirty="0" smtClean="0">
              <a:solidFill>
                <a:srgbClr val="FF0000"/>
              </a:solidFill>
            </a:endParaRPr>
          </a:p>
        </p:txBody>
      </p:sp>
      <p:pic>
        <p:nvPicPr>
          <p:cNvPr id="8" name="Imag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3" y="4725144"/>
            <a:ext cx="5472608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lèche droite 8"/>
          <p:cNvSpPr/>
          <p:nvPr/>
        </p:nvSpPr>
        <p:spPr>
          <a:xfrm>
            <a:off x="971600" y="321297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971600" y="357301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971600" y="285293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rmAutofit/>
          </a:bodyPr>
          <a:lstStyle/>
          <a:p>
            <a:r>
              <a:rPr lang="fr-FR" sz="3200" dirty="0" smtClean="0"/>
              <a:t>« Terrassement durable »</a:t>
            </a:r>
            <a:br>
              <a:rPr lang="fr-FR" sz="3200" dirty="0" smtClean="0"/>
            </a:br>
            <a:r>
              <a:rPr lang="fr-FR" sz="3200" dirty="0" smtClean="0"/>
              <a:t>Réduire les consommations d’eau</a:t>
            </a:r>
            <a:endParaRPr lang="fr-FR" sz="3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67544" y="6237312"/>
            <a:ext cx="2133600" cy="365125"/>
          </a:xfrm>
        </p:spPr>
        <p:txBody>
          <a:bodyPr/>
          <a:lstStyle/>
          <a:p>
            <a:fld id="{060B745E-8FFB-42F0-AD7A-CBC9EC2B6DA5}" type="datetime1">
              <a:rPr lang="fr-FR" smtClean="0"/>
              <a:pPr/>
              <a:t>02/12/2014</a:t>
            </a:fld>
            <a:r>
              <a:rPr lang="fr-FR" smtClean="0"/>
              <a:t> 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08512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fr-FR" sz="3000" dirty="0" smtClean="0"/>
              <a:t>Arrosage des pistes de chantier</a:t>
            </a:r>
          </a:p>
          <a:p>
            <a:pPr algn="just">
              <a:buFont typeface="Courier New" pitchFamily="49" charset="0"/>
              <a:buChar char="o"/>
            </a:pPr>
            <a:r>
              <a:rPr lang="fr-FR" sz="2400" dirty="0" smtClean="0"/>
              <a:t>suivi des ressources en eau du site</a:t>
            </a:r>
          </a:p>
          <a:p>
            <a:pPr lvl="0">
              <a:buFont typeface="Courier New" pitchFamily="49" charset="0"/>
              <a:buChar char="o"/>
            </a:pPr>
            <a:r>
              <a:rPr lang="fr-FR" sz="2400" dirty="0" smtClean="0"/>
              <a:t>adéquation du matériel, adaptation des rampes d'arrosage, précision des débits</a:t>
            </a:r>
          </a:p>
          <a:p>
            <a:pPr algn="just">
              <a:buFont typeface="Wingdings" pitchFamily="2" charset="2"/>
              <a:buChar char="Ø"/>
            </a:pPr>
            <a:r>
              <a:rPr lang="fr-FR" sz="3000" dirty="0" smtClean="0"/>
              <a:t>Solutions de remplacement par des produits fixateurs appropriés </a:t>
            </a:r>
            <a:r>
              <a:rPr lang="fr-FR" sz="2400" dirty="0" smtClean="0"/>
              <a:t>(pistes de chantier et routes non revêtues) </a:t>
            </a:r>
          </a:p>
          <a:p>
            <a:pPr algn="just">
              <a:buNone/>
            </a:pPr>
            <a:r>
              <a:rPr lang="fr-FR" sz="2400" dirty="0" smtClean="0"/>
              <a:t>      Références Australie, Afrique du Sud, Mexique, EU...</a:t>
            </a:r>
          </a:p>
          <a:p>
            <a:pPr algn="just">
              <a:buFont typeface="Wingdings" pitchFamily="2" charset="2"/>
              <a:buChar char="v"/>
            </a:pPr>
            <a:r>
              <a:rPr lang="fr-FR" sz="3000" dirty="0" smtClean="0"/>
              <a:t>Ajout d'eau pour le compactage</a:t>
            </a:r>
          </a:p>
          <a:p>
            <a:pPr algn="just">
              <a:buFont typeface="Courier New" pitchFamily="49" charset="0"/>
              <a:buChar char="o"/>
            </a:pPr>
            <a:r>
              <a:rPr lang="fr-FR" sz="2400" dirty="0" smtClean="0"/>
              <a:t>Optimisation par conditions d’extraction, transport, mise en œuvre </a:t>
            </a:r>
          </a:p>
          <a:p>
            <a:pPr algn="just">
              <a:buFont typeface="Courier New" pitchFamily="49" charset="0"/>
              <a:buChar char="o"/>
            </a:pPr>
            <a:r>
              <a:rPr lang="fr-FR" sz="2400" dirty="0" smtClean="0"/>
              <a:t>période climatique favorable</a:t>
            </a:r>
          </a:p>
          <a:p>
            <a:pPr>
              <a:buFont typeface="Wingdings" pitchFamily="2" charset="2"/>
              <a:buChar char="v"/>
            </a:pPr>
            <a:r>
              <a:rPr lang="fr-FR" sz="3000" dirty="0" smtClean="0"/>
              <a:t>Zones  arides ou semi-arides : augmentation énergie de compactage </a:t>
            </a:r>
          </a:p>
          <a:p>
            <a:pPr algn="just">
              <a:buFont typeface="Courier New" pitchFamily="49" charset="0"/>
              <a:buChar char="o"/>
            </a:pPr>
            <a:endParaRPr lang="fr-FR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« Terrassement durable »</a:t>
            </a:r>
            <a:br>
              <a:rPr lang="fr-FR" sz="3600" dirty="0" smtClean="0"/>
            </a:br>
            <a:r>
              <a:rPr lang="fr-FR" sz="3600" dirty="0" smtClean="0"/>
              <a:t>Comparaison de variantes </a:t>
            </a:r>
            <a:br>
              <a:rPr lang="fr-FR" sz="3600" dirty="0" smtClean="0"/>
            </a:br>
            <a:r>
              <a:rPr lang="fr-FR" sz="3600" dirty="0" smtClean="0"/>
              <a:t>techniques</a:t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67544" y="6237312"/>
            <a:ext cx="2133600" cy="365125"/>
          </a:xfrm>
        </p:spPr>
        <p:txBody>
          <a:bodyPr/>
          <a:lstStyle/>
          <a:p>
            <a:fld id="{5689042C-ACE2-4533-BF67-6BF84B75031C}" type="datetime1">
              <a:rPr lang="fr-FR" smtClean="0"/>
              <a:pPr/>
              <a:t>02/12/2014</a:t>
            </a:fld>
            <a:r>
              <a:rPr lang="fr-FR" smtClean="0"/>
              <a:t> 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fr-FR" sz="3800" dirty="0" smtClean="0">
                <a:solidFill>
                  <a:srgbClr val="FF0000"/>
                </a:solidFill>
              </a:rPr>
              <a:t> Références éco-comparateurs</a:t>
            </a:r>
            <a:r>
              <a:rPr lang="fr-FR" sz="38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fr-FR" sz="3000" dirty="0" smtClean="0"/>
              <a:t> </a:t>
            </a:r>
            <a:r>
              <a:rPr lang="fr-FR" sz="3100" dirty="0" smtClean="0"/>
              <a:t>Complément au Logiciel SEVE (Projet SPTF France)  </a:t>
            </a:r>
          </a:p>
          <a:p>
            <a:pPr>
              <a:spcBef>
                <a:spcPts val="0"/>
              </a:spcBef>
              <a:buNone/>
            </a:pPr>
            <a:r>
              <a:rPr lang="fr-FR" sz="3100" dirty="0" smtClean="0"/>
              <a:t>     Proposition de pondération à l’usage des maîtres d’ouvrage</a:t>
            </a:r>
          </a:p>
          <a:p>
            <a:pPr>
              <a:spcBef>
                <a:spcPts val="0"/>
              </a:spcBef>
            </a:pPr>
            <a:r>
              <a:rPr lang="fr-FR" sz="3100" dirty="0" smtClean="0"/>
              <a:t>GES </a:t>
            </a:r>
            <a:r>
              <a:rPr lang="fr-FR" sz="3100" dirty="0" smtClean="0">
                <a:solidFill>
                  <a:srgbClr val="FF0000"/>
                </a:solidFill>
              </a:rPr>
              <a:t>15</a:t>
            </a:r>
          </a:p>
          <a:p>
            <a:pPr>
              <a:spcBef>
                <a:spcPts val="0"/>
              </a:spcBef>
            </a:pPr>
            <a:r>
              <a:rPr lang="fr-FR" sz="3100" dirty="0" smtClean="0"/>
              <a:t>Economie ressources naturelles </a:t>
            </a:r>
            <a:r>
              <a:rPr lang="fr-FR" sz="3100" dirty="0" smtClean="0">
                <a:solidFill>
                  <a:srgbClr val="FF0000"/>
                </a:solidFill>
              </a:rPr>
              <a:t>20 </a:t>
            </a:r>
          </a:p>
          <a:p>
            <a:pPr>
              <a:spcBef>
                <a:spcPts val="0"/>
              </a:spcBef>
            </a:pPr>
            <a:r>
              <a:rPr lang="fr-FR" sz="3100" dirty="0" smtClean="0"/>
              <a:t>Valorisation des matériaux excédentaires </a:t>
            </a:r>
            <a:r>
              <a:rPr lang="fr-FR" sz="3100" dirty="0" smtClean="0">
                <a:solidFill>
                  <a:srgbClr val="FF0000"/>
                </a:solidFill>
              </a:rPr>
              <a:t>20</a:t>
            </a:r>
            <a:r>
              <a:rPr lang="fr-FR" sz="31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fr-FR" sz="3100" dirty="0" smtClean="0"/>
              <a:t>Eau </a:t>
            </a:r>
            <a:r>
              <a:rPr lang="fr-FR" sz="3100" dirty="0" smtClean="0">
                <a:solidFill>
                  <a:srgbClr val="FF0000"/>
                </a:solidFill>
              </a:rPr>
              <a:t>15</a:t>
            </a:r>
          </a:p>
          <a:p>
            <a:pPr>
              <a:spcBef>
                <a:spcPts val="0"/>
              </a:spcBef>
            </a:pPr>
            <a:r>
              <a:rPr lang="fr-FR" sz="3100" dirty="0" smtClean="0"/>
              <a:t>Biodiversité </a:t>
            </a:r>
            <a:r>
              <a:rPr lang="fr-FR" sz="3100" dirty="0" smtClean="0">
                <a:solidFill>
                  <a:srgbClr val="FF0000"/>
                </a:solidFill>
              </a:rPr>
              <a:t>15 </a:t>
            </a:r>
            <a:r>
              <a:rPr lang="fr-FR" sz="31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fr-FR" sz="3100" dirty="0" smtClean="0"/>
              <a:t>Réduction des nuisances aux riverains </a:t>
            </a:r>
            <a:r>
              <a:rPr lang="fr-FR" sz="3100" dirty="0" smtClean="0">
                <a:solidFill>
                  <a:srgbClr val="FF0000"/>
                </a:solidFill>
              </a:rPr>
              <a:t>15</a:t>
            </a:r>
            <a:endParaRPr lang="fr-FR" sz="3100" dirty="0" smtClean="0"/>
          </a:p>
          <a:p>
            <a:pPr>
              <a:buFont typeface="Wingdings" pitchFamily="2" charset="2"/>
              <a:buChar char="v"/>
            </a:pPr>
            <a:r>
              <a:rPr lang="fr-FR" sz="3100" dirty="0" smtClean="0"/>
              <a:t>Logiciel MASSTER (EGIS) Optimisation de </a:t>
            </a:r>
            <a:r>
              <a:rPr lang="fr-FR" sz="3100" dirty="0" err="1" smtClean="0"/>
              <a:t>mvt</a:t>
            </a:r>
            <a:r>
              <a:rPr lang="fr-FR" sz="3100" dirty="0" smtClean="0"/>
              <a:t> des terres </a:t>
            </a:r>
          </a:p>
          <a:p>
            <a:pPr>
              <a:buNone/>
            </a:pPr>
            <a:r>
              <a:rPr lang="fr-FR" sz="3100" dirty="0" smtClean="0"/>
              <a:t>    </a:t>
            </a:r>
            <a:r>
              <a:rPr lang="fr-FR" sz="3100" dirty="0" smtClean="0">
                <a:solidFill>
                  <a:srgbClr val="FF0000"/>
                </a:solidFill>
              </a:rPr>
              <a:t>Revue Travaux N° 890 Juillet/Septembre 2012</a:t>
            </a:r>
          </a:p>
          <a:p>
            <a:pPr>
              <a:buNone/>
            </a:pPr>
            <a:r>
              <a:rPr lang="fr-FR" sz="3100" dirty="0" smtClean="0">
                <a:solidFill>
                  <a:srgbClr val="FF0000"/>
                </a:solidFill>
              </a:rPr>
              <a:t>    Article « Terrassement durable » </a:t>
            </a:r>
          </a:p>
          <a:p>
            <a:pPr>
              <a:buFont typeface="Wingdings" pitchFamily="2" charset="2"/>
              <a:buChar char="v"/>
            </a:pPr>
            <a:endParaRPr lang="fr-FR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fr-FR" dirty="0" smtClean="0"/>
              <a:t>                 </a:t>
            </a:r>
          </a:p>
          <a:p>
            <a:pPr algn="just">
              <a:buNone/>
            </a:pPr>
            <a:endParaRPr lang="fr-FR" dirty="0" smtClean="0"/>
          </a:p>
          <a:p>
            <a:pPr algn="just">
              <a:buNone/>
            </a:pPr>
            <a:endParaRPr lang="fr-FR" dirty="0" smtClean="0"/>
          </a:p>
          <a:p>
            <a:pPr algn="just">
              <a:buNone/>
            </a:pPr>
            <a:r>
              <a:rPr lang="fr-FR" dirty="0" smtClean="0"/>
              <a:t> </a:t>
            </a:r>
            <a:r>
              <a:rPr lang="fr-FR" dirty="0" smtClean="0"/>
              <a:t>                MERCI DE VOTRE ATTENTION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6CF3-FB9F-4C16-98C6-6F44C0BAD63B}" type="datetime1">
              <a:rPr lang="fr-FR" smtClean="0"/>
              <a:pPr/>
              <a:t>02/12/2014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4000" dirty="0" smtClean="0"/>
              <a:t>Manuel Terrassement</a:t>
            </a:r>
            <a:br>
              <a:rPr lang="fr-FR" sz="4000" dirty="0" smtClean="0"/>
            </a:b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3650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fr-FR" sz="3000" dirty="0" smtClean="0"/>
              <a:t>Construction Infrastructures routières et autoroutières</a:t>
            </a:r>
          </a:p>
          <a:p>
            <a:pPr>
              <a:buFont typeface="Wingdings" pitchFamily="2" charset="2"/>
              <a:buChar char="v"/>
            </a:pPr>
            <a:r>
              <a:rPr lang="fr-FR" sz="3000" dirty="0" smtClean="0"/>
              <a:t>Définitions  au niveau européen et mondial  </a:t>
            </a:r>
          </a:p>
          <a:p>
            <a:pPr>
              <a:buFont typeface="Wingdings" pitchFamily="2" charset="2"/>
              <a:buChar char="Ø"/>
            </a:pPr>
            <a:r>
              <a:rPr lang="fr-FR" sz="3000" dirty="0" smtClean="0"/>
              <a:t>Terrassements (</a:t>
            </a:r>
            <a:r>
              <a:rPr lang="fr-FR" sz="3000" dirty="0" err="1" smtClean="0"/>
              <a:t>earthworks</a:t>
            </a:r>
            <a:r>
              <a:rPr lang="fr-FR" sz="3000" dirty="0" smtClean="0"/>
              <a:t>) procédés de construction d’ouvrages en terre (</a:t>
            </a:r>
            <a:r>
              <a:rPr lang="fr-FR" sz="3000" dirty="0" err="1" smtClean="0"/>
              <a:t>earth</a:t>
            </a:r>
            <a:r>
              <a:rPr lang="fr-FR" sz="3000" dirty="0" smtClean="0"/>
              <a:t>-structures) </a:t>
            </a:r>
          </a:p>
          <a:p>
            <a:pPr>
              <a:buFont typeface="Wingdings" pitchFamily="2" charset="2"/>
              <a:buChar char="v"/>
            </a:pPr>
            <a:r>
              <a:rPr lang="fr-FR" sz="3000" dirty="0" smtClean="0"/>
              <a:t>Aspects économiques, environnementaux et techniques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29EC-032F-4F3E-B873-902C41E92808}" type="datetime1">
              <a:rPr lang="fr-FR" smtClean="0"/>
              <a:pPr/>
              <a:t>02/12/2014</a:t>
            </a:fld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4000" dirty="0" smtClean="0"/>
              <a:t>Manuel Terrassement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3650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fr-FR" sz="3000" dirty="0" smtClean="0">
                <a:solidFill>
                  <a:srgbClr val="FF0000"/>
                </a:solidFill>
              </a:rPr>
              <a:t>Recueil de pratiques utilisées dans le monde</a:t>
            </a:r>
          </a:p>
          <a:p>
            <a:pPr>
              <a:buFont typeface="Wingdings" pitchFamily="2" charset="2"/>
              <a:buChar char="Ø"/>
            </a:pPr>
            <a:r>
              <a:rPr lang="fr-FR" sz="3000" dirty="0" smtClean="0"/>
              <a:t>Travaux du TC4.4 pilotés par les membres français</a:t>
            </a:r>
          </a:p>
          <a:p>
            <a:pPr>
              <a:buFont typeface="Wingdings" pitchFamily="2" charset="2"/>
              <a:buChar char="Ø"/>
            </a:pPr>
            <a:r>
              <a:rPr lang="fr-FR" sz="3000" dirty="0" smtClean="0"/>
              <a:t>Reprise des rapports techniques de l’AIPCR</a:t>
            </a:r>
          </a:p>
          <a:p>
            <a:pPr>
              <a:buFont typeface="Wingdings" pitchFamily="2" charset="2"/>
              <a:buChar char="Ø"/>
            </a:pPr>
            <a:r>
              <a:rPr lang="fr-FR" sz="3000" dirty="0" smtClean="0"/>
              <a:t>Rapports complémentaires 2012-2015</a:t>
            </a:r>
          </a:p>
          <a:p>
            <a:pPr>
              <a:buNone/>
            </a:pPr>
            <a:r>
              <a:rPr lang="fr-FR" sz="3000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fr-FR" sz="3000" dirty="0" smtClean="0">
                <a:solidFill>
                  <a:srgbClr val="FF0000"/>
                </a:solidFill>
              </a:rPr>
              <a:t>Deux enjeux vitaux</a:t>
            </a:r>
          </a:p>
          <a:p>
            <a:pPr>
              <a:buFont typeface="Wingdings" pitchFamily="2" charset="2"/>
              <a:buChar char="Ø"/>
            </a:pPr>
            <a:r>
              <a:rPr lang="fr-FR" sz="3000" dirty="0" smtClean="0"/>
              <a:t>Optimisation de l’utilisation des matériaux locaux</a:t>
            </a:r>
          </a:p>
          <a:p>
            <a:pPr>
              <a:buFont typeface="Wingdings" pitchFamily="2" charset="2"/>
              <a:buChar char="Ø"/>
            </a:pPr>
            <a:r>
              <a:rPr lang="fr-FR" sz="3000" dirty="0" smtClean="0"/>
              <a:t>Préservation du développement durable</a:t>
            </a:r>
          </a:p>
          <a:p>
            <a:pPr>
              <a:buFont typeface="Wingdings" pitchFamily="2" charset="2"/>
              <a:buChar char="v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44C2-909D-43AE-AE39-BC11BCFF9A77}" type="datetime1">
              <a:rPr lang="fr-FR" smtClean="0"/>
              <a:pPr/>
              <a:t>02/12/2014</a:t>
            </a:fld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4000" dirty="0" smtClean="0"/>
              <a:t>Manuel Terrassement</a:t>
            </a:r>
            <a:br>
              <a:rPr lang="fr-FR" sz="4000" dirty="0" smtClean="0"/>
            </a:br>
            <a:r>
              <a:rPr lang="fr-FR" sz="4000" dirty="0" smtClean="0">
                <a:solidFill>
                  <a:srgbClr val="FF0000"/>
                </a:solidFill>
              </a:rPr>
              <a:t> </a:t>
            </a:r>
            <a:r>
              <a:rPr lang="fr-FR" sz="3600" dirty="0" smtClean="0"/>
              <a:t>Aspects environnementaux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fr-FR" dirty="0" smtClean="0">
                <a:solidFill>
                  <a:srgbClr val="FF0000"/>
                </a:solidFill>
              </a:rPr>
              <a:t>« Terrassement durable »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Diminution des transports    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Préservation des ressources naturelles</a:t>
            </a:r>
          </a:p>
          <a:p>
            <a:pPr>
              <a:buClr>
                <a:srgbClr val="FF0000"/>
              </a:buClr>
              <a:buFont typeface="Courier New" pitchFamily="49" charset="0"/>
              <a:buChar char="o"/>
            </a:pPr>
            <a:r>
              <a:rPr lang="fr-FR" dirty="0" smtClean="0"/>
              <a:t>Diminution consommation d’eau</a:t>
            </a:r>
          </a:p>
          <a:p>
            <a:pPr>
              <a:buClr>
                <a:srgbClr val="FF0000"/>
              </a:buClr>
              <a:buFont typeface="Courier New" pitchFamily="49" charset="0"/>
              <a:buChar char="o"/>
            </a:pPr>
            <a:r>
              <a:rPr lang="fr-FR" dirty="0" smtClean="0"/>
              <a:t>Diminution GES et consommation énergétique</a:t>
            </a:r>
          </a:p>
          <a:p>
            <a:pPr>
              <a:buFont typeface="Courier New" pitchFamily="49" charset="0"/>
              <a:buChar char="o"/>
            </a:pPr>
            <a:r>
              <a:rPr lang="fr-FR" dirty="0" smtClean="0"/>
              <a:t>Préservation biodiversité</a:t>
            </a:r>
          </a:p>
          <a:p>
            <a:pPr>
              <a:buFont typeface="Wingdings" pitchFamily="2" charset="2"/>
              <a:buChar char="v"/>
            </a:pPr>
            <a:r>
              <a:rPr lang="fr-FR" dirty="0" smtClean="0">
                <a:solidFill>
                  <a:srgbClr val="FF0000"/>
                </a:solidFill>
              </a:rPr>
              <a:t>Utilisation optimale des matériaux locaux</a:t>
            </a:r>
          </a:p>
          <a:p>
            <a:pPr>
              <a:buClr>
                <a:srgbClr val="FF0000"/>
              </a:buClr>
              <a:buFont typeface="Courier New" pitchFamily="49" charset="0"/>
              <a:buChar char="o"/>
            </a:pPr>
            <a:r>
              <a:rPr lang="fr-FR" dirty="0" smtClean="0"/>
              <a:t>Contribution la plus importante au développement  durable</a:t>
            </a:r>
          </a:p>
          <a:p>
            <a:pPr>
              <a:buFont typeface="Wingdings" pitchFamily="2" charset="2"/>
              <a:buChar char="v"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B036E-2561-41BB-BA6E-13AA9415ECDB}" type="datetime1">
              <a:rPr lang="fr-FR" smtClean="0"/>
              <a:pPr/>
              <a:t>02/12/2014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4000" dirty="0" smtClean="0"/>
              <a:t>Manuel Terrassement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Valorisation des matériaux locaux</a:t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67544" y="6237312"/>
            <a:ext cx="2133600" cy="365125"/>
          </a:xfrm>
        </p:spPr>
        <p:txBody>
          <a:bodyPr/>
          <a:lstStyle/>
          <a:p>
            <a:fld id="{79F9B0EB-A260-4D67-AC45-C3985B21AF8D}" type="datetime1">
              <a:rPr lang="fr-FR" smtClean="0"/>
              <a:pPr/>
              <a:t>02/12/2014</a:t>
            </a:fld>
            <a:r>
              <a:rPr lang="fr-FR" smtClean="0"/>
              <a:t> 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Rechercher l’emploi à 100% des matériaux du site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800" dirty="0" smtClean="0">
                <a:solidFill>
                  <a:srgbClr val="FF0000"/>
                </a:solidFill>
              </a:rPr>
              <a:t>De la conception jusqu’ au projet et à la réalisation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Optimisation du mouvement des terres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Etudes géotechniques performantes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Emploi de « matériaux marginaux »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Techniques de traitement : chaux, LH,/ mécaniques/mélanges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800" dirty="0" smtClean="0">
                <a:solidFill>
                  <a:srgbClr val="FF0000"/>
                </a:solidFill>
              </a:rPr>
              <a:t>Tout en maîtrisant  les risques…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Emprunts sur le site si nécessaire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Dépôts et aménagements utiles sur le site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800" dirty="0" smtClean="0">
                <a:solidFill>
                  <a:srgbClr val="FF0000"/>
                </a:solidFill>
              </a:rPr>
              <a:t>Directive Européenne sur les déchets serait à réviser…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Favoriser la recherche (Exemple France </a:t>
            </a:r>
            <a:r>
              <a:rPr lang="fr-FR" sz="2800" dirty="0" err="1" smtClean="0"/>
              <a:t>TerDOUEST</a:t>
            </a:r>
            <a:r>
              <a:rPr lang="fr-FR" sz="2800" dirty="0" smtClean="0"/>
              <a:t>)</a:t>
            </a:r>
            <a:endParaRPr lang="fr-FR" sz="28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4000" dirty="0" smtClean="0"/>
              <a:t>Manuel Terrassement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600" dirty="0" smtClean="0"/>
              <a:t>Utilisation optimale des matériaux</a:t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fr-FR" sz="3800" dirty="0" smtClean="0">
                <a:solidFill>
                  <a:srgbClr val="FF0000"/>
                </a:solidFill>
              </a:rPr>
              <a:t>Comparaison de spécifications et normes dans le domaine des terrassements 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    Approches différentes 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Type USA (US, Amérique du Sud et du Nord, Asie, Australie, partiellement  Grèce, Italie, Allemagne,…)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Type France (France, Belgique, Afrique du Nord,…)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Afrique francophone / guides CEBTP pour pays tropicaux en instance de révision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Type UK (UK, certains pays Européens,… ) </a:t>
            </a:r>
          </a:p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     A partir de 2016 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>
                <a:solidFill>
                  <a:srgbClr val="FF0000"/>
                </a:solidFill>
              </a:rPr>
              <a:t>Normalisation Européenne effective en concurrence avec Systèmes US</a:t>
            </a:r>
          </a:p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v"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D1189-FFC2-40C9-A7A0-A0FD3D7D4219}" type="datetime1">
              <a:rPr lang="fr-FR" smtClean="0"/>
              <a:pPr/>
              <a:t>02/12/2014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4000" dirty="0" smtClean="0"/>
              <a:t>Matériaux marginaux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>
                <a:solidFill>
                  <a:srgbClr val="FF0000"/>
                </a:solidFill>
              </a:rPr>
              <a:t>Références</a:t>
            </a: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28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2800" dirty="0" smtClean="0"/>
              <a:t>Nouvelle enquête 2012-2015 « Utilisation optimale des matériaux locaux dans les Terrassements routiers »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Complémentaire à celle de 2008-2011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Matériaux marginaux autres pays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Cas particulier des matériaux latéritiques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Sous-produits industriels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/>
              <a:t>Conditions extrêmes</a:t>
            </a:r>
            <a:endParaRPr lang="fr-FR" sz="28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endParaRPr lang="fr-FR" sz="2800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6314-2674-4A1D-9478-E25EE7559AD9}" type="datetime1">
              <a:rPr lang="fr-FR" smtClean="0"/>
              <a:pPr/>
              <a:t>02/12/2014</a:t>
            </a:fld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4000" dirty="0" smtClean="0"/>
              <a:t>Matériaux marginaux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>
                <a:solidFill>
                  <a:srgbClr val="FF0000"/>
                </a:solidFill>
              </a:rPr>
              <a:t>Références</a:t>
            </a:r>
            <a:br>
              <a:rPr lang="fr-FR" sz="3600" dirty="0" smtClean="0">
                <a:solidFill>
                  <a:srgbClr val="FF0000"/>
                </a:solidFill>
              </a:rPr>
            </a:br>
            <a:endParaRPr lang="fr-FR" sz="36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fr-FR" sz="2800" dirty="0" smtClean="0"/>
              <a:t>Rapport Technique AIPCR publié en 2013</a:t>
            </a:r>
          </a:p>
          <a:p>
            <a:pPr>
              <a:buNone/>
            </a:pPr>
            <a:r>
              <a:rPr lang="fr-FR" sz="2800" dirty="0" smtClean="0"/>
              <a:t>    « Approches innovantes pour l’emploi des matériaux marginaux naturels localement disponibles »</a:t>
            </a:r>
          </a:p>
          <a:p>
            <a:pPr>
              <a:buNone/>
            </a:pPr>
            <a:endParaRPr lang="fr-FR" sz="2800" dirty="0" smtClean="0"/>
          </a:p>
          <a:p>
            <a:pPr>
              <a:buFont typeface="Wingdings" pitchFamily="2" charset="2"/>
              <a:buChar char="v"/>
            </a:pPr>
            <a:r>
              <a:rPr lang="fr-FR" sz="2800" dirty="0" smtClean="0"/>
              <a:t>Définition des matériaux naturels dits marginaux</a:t>
            </a:r>
          </a:p>
          <a:p>
            <a:pPr>
              <a:buNone/>
            </a:pPr>
            <a:r>
              <a:rPr lang="fr-FR" sz="2800" dirty="0" smtClean="0"/>
              <a:t>Matériaux localement disponibles sur le site d’un projet</a:t>
            </a:r>
          </a:p>
          <a:p>
            <a:pPr>
              <a:buNone/>
            </a:pPr>
            <a:r>
              <a:rPr lang="fr-FR" sz="2800" dirty="0" smtClean="0"/>
              <a:t> routier, mais jugés impropres en l’état suivant les critères </a:t>
            </a:r>
          </a:p>
          <a:p>
            <a:pPr>
              <a:buNone/>
            </a:pPr>
            <a:r>
              <a:rPr lang="fr-FR" sz="2800" dirty="0" smtClean="0"/>
              <a:t>usuels des spécifications techniques dans le domaine des </a:t>
            </a:r>
          </a:p>
          <a:p>
            <a:pPr>
              <a:buNone/>
            </a:pPr>
            <a:r>
              <a:rPr lang="fr-FR" sz="2800" dirty="0" smtClean="0"/>
              <a:t>Terrassements.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089-80C2-43B0-9E1F-AB8F0BB3443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GR/CA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176F-EDAB-4B07-A140-4154CBB30AB7}" type="datetime1">
              <a:rPr lang="fr-FR" smtClean="0"/>
              <a:pPr/>
              <a:t>02/12/2014</a:t>
            </a:fld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894</Words>
  <Application>Microsoft Office PowerPoint</Application>
  <PresentationFormat>Affichage à l'écran (4:3)</PresentationFormat>
  <Paragraphs>243</Paragraphs>
  <Slides>23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11</vt:i4>
      </vt:variant>
      <vt:variant>
        <vt:lpstr>Titres des diapositives</vt:lpstr>
      </vt:variant>
      <vt:variant>
        <vt:i4>23</vt:i4>
      </vt:variant>
    </vt:vector>
  </HeadingPairs>
  <TitlesOfParts>
    <vt:vector size="34" baseType="lpstr">
      <vt:lpstr>Thème Office</vt:lpstr>
      <vt:lpstr>9_Conception personnalisée</vt:lpstr>
      <vt:lpstr>8_Conception personnalisée</vt:lpstr>
      <vt:lpstr>7_Conception personnalisée</vt:lpstr>
      <vt:lpstr>6_Conception personnalisée</vt:lpstr>
      <vt:lpstr>1_Conception personnalisée</vt:lpstr>
      <vt:lpstr>2_Conception personnalisée</vt:lpstr>
      <vt:lpstr>3_Conception personnalisée</vt:lpstr>
      <vt:lpstr>4_Conception personnalisée</vt:lpstr>
      <vt:lpstr>5_Conception personnalisée</vt:lpstr>
      <vt:lpstr>Conception personnalisée</vt:lpstr>
      <vt:lpstr>AIPCR – TC4.4 Comité Miroir 8  « Terrassements et routes non revêtues »   </vt:lpstr>
      <vt:lpstr>Enjeux CT 4.4  Terrassements et routes non revêtues  </vt:lpstr>
      <vt:lpstr> Manuel Terrassement </vt:lpstr>
      <vt:lpstr> Manuel Terrassement </vt:lpstr>
      <vt:lpstr> Manuel Terrassement  Aspects environnementaux  </vt:lpstr>
      <vt:lpstr> Manuel Terrassement Valorisation des matériaux locaux </vt:lpstr>
      <vt:lpstr> Manuel Terrassement Utilisation optimale des matériaux </vt:lpstr>
      <vt:lpstr> Matériaux marginaux Références </vt:lpstr>
      <vt:lpstr> Matériaux marginaux Références </vt:lpstr>
      <vt:lpstr>Références</vt:lpstr>
      <vt:lpstr> Matériaux marginaux Références </vt:lpstr>
      <vt:lpstr> Matériaux marginaux Les familles de matériaux  </vt:lpstr>
      <vt:lpstr>Matériaux marginaux Exemple flysch de Slovénie</vt:lpstr>
      <vt:lpstr>Matériaux marginaux Exemple sables homométriques Creutzwald France</vt:lpstr>
      <vt:lpstr> Matériaux marginaux Référence Espagne </vt:lpstr>
      <vt:lpstr> Matériaux marginaux Référence Maroc </vt:lpstr>
      <vt:lpstr> </vt:lpstr>
      <vt:lpstr>« Terrassement durable » Réduire les émissions de GES  et la consommation d’énergie </vt:lpstr>
      <vt:lpstr>« Terrassement durable » Réduire les émissions de GES  et la consommation d’énergie </vt:lpstr>
      <vt:lpstr>« Terrassement durable » Réduire les émissions de GES  et la consommation d’énergie </vt:lpstr>
      <vt:lpstr>« Terrassement durable » Réduire les consommations d’eau</vt:lpstr>
      <vt:lpstr> « Terrassement durable » Comparaison de variantes  techniques 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Thierry DUBREUCQ</dc:creator>
  <cp:lastModifiedBy>Guy Raoul</cp:lastModifiedBy>
  <cp:revision>237</cp:revision>
  <dcterms:created xsi:type="dcterms:W3CDTF">2012-12-10T10:03:55Z</dcterms:created>
  <dcterms:modified xsi:type="dcterms:W3CDTF">2014-12-02T21:11:25Z</dcterms:modified>
</cp:coreProperties>
</file>