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5" r:id="rId3"/>
    <p:sldId id="271" r:id="rId4"/>
    <p:sldId id="259" r:id="rId5"/>
    <p:sldId id="268" r:id="rId6"/>
    <p:sldId id="260" r:id="rId7"/>
    <p:sldId id="261" r:id="rId8"/>
    <p:sldId id="262" r:id="rId9"/>
    <p:sldId id="263" r:id="rId10"/>
    <p:sldId id="272" r:id="rId11"/>
    <p:sldId id="273" r:id="rId12"/>
    <p:sldId id="264" r:id="rId13"/>
    <p:sldId id="276" r:id="rId14"/>
    <p:sldId id="274" r:id="rId15"/>
    <p:sldId id="266" r:id="rId16"/>
    <p:sldId id="277" r:id="rId17"/>
    <p:sldId id="267" r:id="rId18"/>
    <p:sldId id="275" r:id="rId19"/>
    <p:sldId id="269" r:id="rId20"/>
    <p:sldId id="270" r:id="rId2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33CCFF"/>
    <a:srgbClr val="CCFFFF"/>
    <a:srgbClr val="6666FF"/>
    <a:srgbClr val="0033CC"/>
    <a:srgbClr val="CCFFCC"/>
    <a:srgbClr val="66FF66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>
        <p:scale>
          <a:sx n="100" d="100"/>
          <a:sy n="100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806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B09EC4-1302-4882-81B6-9E2A031F79E5}" type="datetimeFigureOut">
              <a:rPr lang="fr-FR"/>
              <a:pPr>
                <a:defRPr/>
              </a:pPr>
              <a:t>03/12/2014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30C0CC-E373-4EAD-8E1A-3548AB04D3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FB07E3-2D8D-4A0E-94BE-09EA2F63A410}" type="datetimeFigureOut">
              <a:rPr lang="fr-FR"/>
              <a:pPr>
                <a:defRPr/>
              </a:pPr>
              <a:t>03/12/2014</a:t>
            </a:fld>
            <a:endParaRPr lang="fr-FR"/>
          </a:p>
        </p:txBody>
      </p:sp>
      <p:sp>
        <p:nvSpPr>
          <p:cNvPr id="122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2DABE31-9C02-4358-8A45-CE7196EEB7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Choix du Grand Est de la France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97D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3090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785225" y="6453188"/>
            <a:ext cx="250825" cy="333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Calibri" pitchFamily="34" charset="0"/>
              </a:defRPr>
            </a:lvl1pPr>
          </a:lstStyle>
          <a:p>
            <a:pPr>
              <a:defRPr/>
            </a:pPr>
            <a:fld id="{40158871-0C19-433A-A5F5-A0D9283E25C3}" type="slidenum">
              <a:rPr lang="fr-FR"/>
              <a:pPr>
                <a:defRPr/>
              </a:pPr>
              <a:t>‹N°›</a:t>
            </a:fld>
            <a:r>
              <a:rPr lang="fr-FR"/>
              <a:t>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39750" y="6237288"/>
            <a:ext cx="2663825" cy="504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095625" y="6237288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2717A0-8C9A-4A9F-BF9F-4533184988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A9240E-A16A-4F2B-84C6-5602957C50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D7DD30-E6BC-415F-B35B-8D26090357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388F4B-7A79-4FE5-AA0E-F2DF0D22F1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6D11BC-1EC4-433F-A2FC-9EF1F2A5EB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8160D4-FE96-40EE-A2BA-DFE0D77A0C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8B22A2-D616-4924-B666-E963568347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243A38-312D-4D6B-AB3F-63F170AD1E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CoTITA Est - Réunion plénière 2 décembre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GEPUR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DD4D1E-CE06-44DD-87C6-259B281344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97D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-11113" y="5432425"/>
            <a:ext cx="1558926" cy="14255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" name="Groupe 9"/>
          <p:cNvGrpSpPr>
            <a:grpSpLocks noChangeAspect="1"/>
          </p:cNvGrpSpPr>
          <p:nvPr userDrawn="1"/>
        </p:nvGrpSpPr>
        <p:grpSpPr>
          <a:xfrm>
            <a:off x="1619672" y="5769352"/>
            <a:ext cx="6132220" cy="828000"/>
            <a:chOff x="899592" y="1836727"/>
            <a:chExt cx="6546811" cy="883980"/>
          </a:xfrm>
          <a:effectLst>
            <a:reflection blurRad="6350" stA="43000" endPos="27000" dir="5400000" sy="-100000" algn="bl" rotWithShape="0"/>
          </a:effectLst>
          <a:scene3d>
            <a:camera prst="obliqueTopLeft"/>
            <a:lightRig rig="threePt" dir="t"/>
          </a:scene3d>
        </p:grpSpPr>
        <p:pic>
          <p:nvPicPr>
            <p:cNvPr id="11" name="Picture 2" descr="C:\Users\IDRIMM\Desktop\photo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99592" y="1844824"/>
              <a:ext cx="1328593" cy="862807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2" name="Picture 3" descr="C:\Users\IDRIMM\Desktop\IMG_1179_crédit photo EUROVI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228184" y="1844824"/>
              <a:ext cx="1306215" cy="871032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3" name="Picture 4" descr="C:\Users\IDRIMM\Desktop\2012_25_TRAM_DE_DIJON_11_2012_00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120770" y="1836727"/>
              <a:ext cx="1325633" cy="88398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4" name="Picture 5" descr="C:\Users\IDRIMM\Desktop\75 Carrefour de la Vache Noir-5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860033" y="1844826"/>
              <a:ext cx="1260737" cy="871030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  <p:pic>
          <p:nvPicPr>
            <p:cNvPr id="15" name="Picture 6" descr="C:\Users\IDRIMM\Documents\Communication\Banque photos\Photos IDRRIM\acc0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/>
              </a:extLst>
            </a:blip>
            <a:srcRect l="4689" r="26686" b="9090"/>
            <a:stretch/>
          </p:blipFill>
          <p:spPr bwMode="auto">
            <a:xfrm>
              <a:off x="3465341" y="1844823"/>
              <a:ext cx="1394692" cy="862807"/>
            </a:xfrm>
            <a:prstGeom prst="rect">
              <a:avLst/>
            </a:prstGeom>
            <a:noFill/>
            <a:extLst>
              <a:ext uri="{909E8E84-426E-40DD-AFC4-6F175D3DCCD1}"/>
            </a:extLst>
          </p:spPr>
        </p:pic>
      </p:grpSp>
      <p:cxnSp>
        <p:nvCxnSpPr>
          <p:cNvPr id="16" name="Connecteur droit 15"/>
          <p:cNvCxnSpPr/>
          <p:nvPr userDrawn="1"/>
        </p:nvCxnSpPr>
        <p:spPr>
          <a:xfrm>
            <a:off x="1547813" y="5661025"/>
            <a:ext cx="7632700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0" name="Image 16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5795963"/>
            <a:ext cx="12334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 userDrawn="1"/>
        </p:nvSpPr>
        <p:spPr>
          <a:xfrm>
            <a:off x="1503363" y="5364163"/>
            <a:ext cx="6137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>
                <a:solidFill>
                  <a:srgbClr val="180CB4"/>
                </a:solidFill>
                <a:latin typeface="+mn-lt"/>
                <a:cs typeface="+mn-cs"/>
              </a:rPr>
              <a:t>2</a:t>
            </a:r>
            <a:r>
              <a:rPr lang="fr-FR" sz="1600" i="1" baseline="30000" dirty="0">
                <a:solidFill>
                  <a:srgbClr val="180CB4"/>
                </a:solidFill>
                <a:latin typeface="+mn-lt"/>
                <a:cs typeface="+mn-cs"/>
              </a:rPr>
              <a:t>ème</a:t>
            </a:r>
            <a:r>
              <a:rPr lang="fr-FR" sz="1600" i="1" dirty="0">
                <a:solidFill>
                  <a:srgbClr val="180CB4"/>
                </a:solidFill>
                <a:latin typeface="+mn-lt"/>
                <a:cs typeface="+mn-cs"/>
              </a:rPr>
              <a:t> Congrès de l’IDRRIM | 7-9 octobre 2014 à Lyon-</a:t>
            </a:r>
            <a:r>
              <a:rPr lang="fr-FR" sz="1600" i="1" dirty="0" err="1">
                <a:solidFill>
                  <a:srgbClr val="180CB4"/>
                </a:solidFill>
                <a:latin typeface="+mn-lt"/>
                <a:cs typeface="+mn-cs"/>
              </a:rPr>
              <a:t>Eurexpo</a:t>
            </a:r>
            <a:r>
              <a:rPr lang="fr-FR" sz="1600" i="1" dirty="0">
                <a:solidFill>
                  <a:srgbClr val="180CB4"/>
                </a:solidFill>
                <a:latin typeface="+mn-lt"/>
                <a:cs typeface="+mn-cs"/>
              </a:rPr>
              <a:t>  </a:t>
            </a:r>
            <a:endParaRPr lang="fr-FR" sz="1600" dirty="0">
              <a:latin typeface="+mn-lt"/>
              <a:cs typeface="+mn-cs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-180975" y="5765800"/>
            <a:ext cx="1727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rgbClr val="180CB4"/>
                </a:solidFill>
                <a:latin typeface="+mn-lt"/>
                <a:cs typeface="+mn-cs"/>
              </a:rPr>
              <a:t>L'usager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rgbClr val="180CB4"/>
                </a:solidFill>
                <a:latin typeface="+mn-lt"/>
                <a:cs typeface="+mn-cs"/>
              </a:rPr>
              <a:t>au cœur des réseaux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rgbClr val="180CB4"/>
                </a:solidFill>
                <a:latin typeface="+mn-lt"/>
                <a:cs typeface="+mn-cs"/>
              </a:rPr>
              <a:t>d'infrastructures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rgbClr val="180CB4"/>
                </a:solidFill>
                <a:latin typeface="+mn-lt"/>
                <a:cs typeface="+mn-cs"/>
              </a:rPr>
              <a:t>durables &amp; innovantes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14338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pic>
        <p:nvPicPr>
          <p:cNvPr id="14339" name="Picture 4" descr="Photo de début"/>
          <p:cNvPicPr>
            <a:picLocks noChangeAspect="1" noChangeArrowheads="1"/>
          </p:cNvPicPr>
          <p:nvPr/>
        </p:nvPicPr>
        <p:blipFill>
          <a:blip r:embed="rId2">
            <a:lum bright="50000" contrast="-60000"/>
          </a:blip>
          <a:srcRect/>
          <a:stretch>
            <a:fillRect/>
          </a:stretch>
        </p:blipFill>
        <p:spPr bwMode="auto">
          <a:xfrm>
            <a:off x="611188" y="1052513"/>
            <a:ext cx="79216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308D881-9835-44ED-B151-529FD6E1EC3D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1" name="Picture 6" descr="Bandeau-internet-C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63087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857250" y="1693863"/>
            <a:ext cx="73564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fr-FR" sz="4300">
                <a:solidFill>
                  <a:srgbClr val="EF7C00"/>
                </a:solidFill>
                <a:latin typeface="DaxOT-Medium" pitchFamily="50" charset="0"/>
                <a:ea typeface="ヒラギノ角ゴ Pro W3"/>
                <a:cs typeface="ヒラギノ角ゴ Pro W3"/>
              </a:rPr>
              <a:t>GEPUR *</a:t>
            </a:r>
          </a:p>
          <a:p>
            <a:pPr defTabSz="457200">
              <a:lnSpc>
                <a:spcPct val="80000"/>
              </a:lnSpc>
            </a:pPr>
            <a:r>
              <a:rPr lang="fr-FR" sz="4300">
                <a:solidFill>
                  <a:srgbClr val="EF7C00"/>
                </a:solidFill>
                <a:latin typeface="DaxOT-Medium" pitchFamily="50" charset="0"/>
                <a:ea typeface="ヒラギノ角ゴ Pro W3"/>
                <a:cs typeface="ヒラギノ角ゴ Pro W3"/>
              </a:rPr>
              <a:t>Collaboration réussie entre</a:t>
            </a:r>
          </a:p>
          <a:p>
            <a:pPr defTabSz="457200">
              <a:lnSpc>
                <a:spcPct val="80000"/>
              </a:lnSpc>
            </a:pPr>
            <a:r>
              <a:rPr lang="fr-FR" sz="4300">
                <a:solidFill>
                  <a:srgbClr val="EF7C00"/>
                </a:solidFill>
                <a:latin typeface="DaxOT-Medium" pitchFamily="50" charset="0"/>
                <a:ea typeface="ヒラギノ角ゴ Pro W3"/>
                <a:cs typeface="ヒラギノ角ゴ Pro W3"/>
              </a:rPr>
              <a:t>Départements, Villes et Etat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00113" y="4365625"/>
            <a:ext cx="732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fr-FR" sz="2000" b="1">
                <a:latin typeface="DaxOT-Regular" pitchFamily="50" charset="0"/>
                <a:ea typeface="ヒラギノ角ゴ Pro W3"/>
                <a:cs typeface="ヒラギノ角ゴ Pro W3"/>
              </a:rPr>
              <a:t>Auteur</a:t>
            </a:r>
            <a:r>
              <a:rPr lang="fr-FR" sz="2000">
                <a:latin typeface="Calibri" pitchFamily="34" charset="0"/>
                <a:ea typeface="ヒラギノ角ゴ Pro W3"/>
                <a:cs typeface="ヒラギノ角ゴ Pro W3"/>
              </a:rPr>
              <a:t> : </a:t>
            </a:r>
            <a:br>
              <a:rPr lang="fr-FR" sz="2000"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fr-FR" sz="2000">
                <a:latin typeface="Calibri" pitchFamily="34" charset="0"/>
                <a:ea typeface="ヒラギノ角ゴ Pro W3"/>
                <a:cs typeface="ヒラギノ角ゴ Pro W3"/>
              </a:rPr>
              <a:t>Hugues ODEON – Cerema / DTer Est / laboratoire de Strasbourg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384300" y="5537200"/>
            <a:ext cx="693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 i="1">
                <a:solidFill>
                  <a:srgbClr val="777777"/>
                </a:solidFill>
              </a:rPr>
              <a:t>* Gestion et entretien des patrimoines urbains et routiers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6626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4705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971550" y="4292600"/>
            <a:ext cx="4608513" cy="15128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948488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rgbClr val="0033CC"/>
                </a:solidFill>
              </a:rPr>
              <a:t>Villes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6632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6633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6634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7650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863"/>
            <a:ext cx="4876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81300"/>
            <a:ext cx="4905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7655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7656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7657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8674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4CF38EE-66C7-470B-847E-AE5CA18E9797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6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Production 3 : Guides techniques</a:t>
            </a:r>
            <a:endParaRPr lang="fr-FR"/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8680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5795963" y="981075"/>
            <a:ext cx="27368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1671638" y="1289050"/>
            <a:ext cx="66452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GEPUR a entrepris un travail de rédaction de guides techniques décrivant la méthodologie à suivre pour assurer une programmation des travaux d’entretien sur son réseau routier.</a:t>
            </a:r>
          </a:p>
          <a:p>
            <a:endParaRPr lang="fr-FR"/>
          </a:p>
          <a:p>
            <a:r>
              <a:rPr lang="fr-FR"/>
              <a:t>Cette rationalisation doit permettre au gestionnaire de :</a:t>
            </a:r>
          </a:p>
          <a:p>
            <a:r>
              <a:rPr lang="fr-FR"/>
              <a:t>- mettre en œuvre une méthodologie éprouvée et partagée ;</a:t>
            </a:r>
          </a:p>
          <a:p>
            <a:pPr>
              <a:buFontTx/>
              <a:buChar char="-"/>
            </a:pPr>
            <a:r>
              <a:rPr lang="fr-FR"/>
              <a:t> dialoguer avec le décideur sur la base de données robustes.</a:t>
            </a:r>
          </a:p>
          <a:p>
            <a:pPr>
              <a:buFontTx/>
              <a:buChar char="-"/>
            </a:pPr>
            <a:endParaRPr lang="fr-FR"/>
          </a:p>
          <a:p>
            <a:r>
              <a:rPr lang="fr-FR"/>
              <a:t>Le travail se fait en deux sous-groupes : départements et villes, en raison de spécificités propres à chacun.</a:t>
            </a:r>
          </a:p>
          <a:p>
            <a:endParaRPr lang="fr-FR"/>
          </a:p>
          <a:p>
            <a:r>
              <a:rPr lang="fr-FR"/>
              <a:t>Les guides devraient être publiés en 2015.</a:t>
            </a:r>
          </a:p>
        </p:txBody>
      </p:sp>
      <p:sp>
        <p:nvSpPr>
          <p:cNvPr id="28683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9698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8675688" y="6526213"/>
            <a:ext cx="395287" cy="36512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BDD57C5-9604-4166-ADC8-87E8F9B418FA}" type="slidenum"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9702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9703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692275" y="1773238"/>
            <a:ext cx="68405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Plan du Guide technique</a:t>
            </a:r>
            <a:r>
              <a:rPr lang="fr-FR"/>
              <a:t> :</a:t>
            </a:r>
          </a:p>
          <a:p>
            <a:endParaRPr lang="fr-FR"/>
          </a:p>
          <a:p>
            <a:r>
              <a:rPr lang="fr-FR"/>
              <a:t>1 – Préambule</a:t>
            </a:r>
          </a:p>
          <a:p>
            <a:r>
              <a:rPr lang="fr-FR"/>
              <a:t>2 – Principes de la démarche</a:t>
            </a:r>
          </a:p>
          <a:p>
            <a:r>
              <a:rPr lang="fr-FR"/>
              <a:t>3 – Etat des lieux</a:t>
            </a:r>
          </a:p>
          <a:p>
            <a:r>
              <a:rPr lang="fr-FR"/>
              <a:t>4 – Méthode de hiérarchisation d’un réseau</a:t>
            </a:r>
          </a:p>
          <a:p>
            <a:r>
              <a:rPr lang="fr-FR"/>
              <a:t>5 – Définition de niveaux de service</a:t>
            </a:r>
          </a:p>
          <a:p>
            <a:r>
              <a:rPr lang="fr-FR"/>
              <a:t>6 – Evaluation de l’état du patrimoine</a:t>
            </a:r>
          </a:p>
          <a:p>
            <a:r>
              <a:rPr lang="fr-FR"/>
              <a:t>7 – Méthodologie et techniques d’entretien</a:t>
            </a:r>
          </a:p>
          <a:p>
            <a:r>
              <a:rPr lang="fr-FR"/>
              <a:t>8 – Notice explicative</a:t>
            </a:r>
          </a:p>
          <a:p>
            <a:r>
              <a:rPr lang="fr-FR"/>
              <a:t>9 – Stratégie</a:t>
            </a:r>
          </a:p>
          <a:p>
            <a:r>
              <a:rPr lang="fr-FR"/>
              <a:t>10 – Elaboration du budget</a:t>
            </a:r>
          </a:p>
          <a:p>
            <a:endParaRPr lang="fr-FR"/>
          </a:p>
          <a:p>
            <a:r>
              <a:rPr lang="fr-FR"/>
              <a:t>Annexes : fiches techniques (</a:t>
            </a:r>
            <a:r>
              <a:rPr lang="fr-FR" sz="1600"/>
              <a:t>en cours de validation par la profession</a:t>
            </a:r>
            <a:r>
              <a:rPr lang="fr-FR"/>
              <a:t>)</a:t>
            </a:r>
          </a:p>
        </p:txBody>
      </p:sp>
      <p:sp>
        <p:nvSpPr>
          <p:cNvPr id="29705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948488" y="119697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rgbClr val="66FF66"/>
                </a:solidFill>
              </a:rPr>
              <a:t>Départements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0722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smtClean="0"/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0728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30729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633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1746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0F3F0F-7D5C-49B5-AA5B-F5553F2B353B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1751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pic>
        <p:nvPicPr>
          <p:cNvPr id="31752" name="Picture 7" descr="RGRA-GEPUR-20140818-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72961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2770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8675688" y="6526213"/>
            <a:ext cx="395287" cy="36512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5D2A7B4-D121-48B6-88F6-349624B8D682}" type="slidenum"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2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2775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948488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rgbClr val="0033CC"/>
                </a:solidFill>
              </a:rPr>
              <a:t>Villes</a:t>
            </a:r>
          </a:p>
        </p:txBody>
      </p:sp>
      <p:pic>
        <p:nvPicPr>
          <p:cNvPr id="3277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2575"/>
            <a:ext cx="662463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36004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362450"/>
            <a:ext cx="4967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3794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A09C61B-B0BA-4E6A-B897-099F08479CF1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6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Production 4 : </a:t>
            </a:r>
            <a:r>
              <a:rPr lang="fr-FR" sz="2000" b="1" i="1">
                <a:solidFill>
                  <a:srgbClr val="CC0000"/>
                </a:solidFill>
              </a:rPr>
              <a:t>Livre Blanc</a:t>
            </a:r>
            <a:endParaRPr lang="fr-FR" i="1"/>
          </a:p>
        </p:txBody>
      </p:sp>
      <p:sp>
        <p:nvSpPr>
          <p:cNvPr id="33797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3799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3800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743075" y="1360488"/>
            <a:ext cx="69326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L’IDDRIM, en complément aux travaux de GEPUR, a rédigé un </a:t>
            </a:r>
            <a:r>
              <a:rPr lang="fr-FR" b="1" i="1"/>
              <a:t>Livre blanc</a:t>
            </a:r>
            <a:r>
              <a:rPr lang="fr-FR"/>
              <a:t> à destination des décideurs.	</a:t>
            </a:r>
            <a:br>
              <a:rPr lang="fr-FR"/>
            </a:br>
            <a:r>
              <a:rPr lang="fr-FR"/>
              <a:t>Son but : fournir un argumentaire visant à faire comprendre pourquoi il leur faut entretenir leur réseau routier.</a:t>
            </a:r>
          </a:p>
          <a:p>
            <a:endParaRPr lang="fr-FR"/>
          </a:p>
          <a:p>
            <a:r>
              <a:rPr lang="fr-FR" sz="1600"/>
              <a:t>1. La route doit être perçue comme objet technique complexe qui se dégrade lentement et qui nécessite un entretien périodique.</a:t>
            </a:r>
          </a:p>
          <a:p>
            <a:endParaRPr lang="fr-FR" sz="1600"/>
          </a:p>
          <a:p>
            <a:r>
              <a:rPr lang="fr-FR" sz="1600"/>
              <a:t>2. La route génère aussi des richesses, qui contribue à l’activité économi-que d’une région, tout comme à son attractivité ;  son entretien mobilise des moyens locaux (vecteur d’emplois).</a:t>
            </a:r>
          </a:p>
          <a:p>
            <a:endParaRPr lang="fr-FR" sz="1600"/>
          </a:p>
          <a:p>
            <a:r>
              <a:rPr lang="fr-FR" sz="1600"/>
              <a:t>3. Pour bien gérer cette route, la collectivité doit se doter d’une méthodo-logie rationnelle qui permette le moment venu de faire les choix technico-budgétaires qui s’imposent, en adéquation avec le budget de la collectivité.</a:t>
            </a:r>
            <a:r>
              <a:rPr lang="fr-FR"/>
              <a:t> </a:t>
            </a:r>
          </a:p>
          <a:p>
            <a:endParaRPr lang="fr-FR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>
            <a:off x="4932363" y="981075"/>
            <a:ext cx="36004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3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4818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8675688" y="6526213"/>
            <a:ext cx="395287" cy="36512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9B2CFF9-36D5-4DAE-85BC-E937D46A79AA}" type="slidenum"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20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4822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4823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  <p:pic>
        <p:nvPicPr>
          <p:cNvPr id="3482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3652837" cy="521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4813"/>
            <a:ext cx="3670300" cy="521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33375"/>
            <a:ext cx="7632700" cy="539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35842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35843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Conclusions</a:t>
            </a:r>
            <a:endParaRPr lang="fr-FR"/>
          </a:p>
        </p:txBody>
      </p:sp>
      <p:sp>
        <p:nvSpPr>
          <p:cNvPr id="35844" name="Line 11"/>
          <p:cNvSpPr>
            <a:spLocks noChangeShapeType="1"/>
          </p:cNvSpPr>
          <p:nvPr/>
        </p:nvSpPr>
        <p:spPr bwMode="auto">
          <a:xfrm>
            <a:off x="3492500" y="981075"/>
            <a:ext cx="50403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743075" y="1360488"/>
            <a:ext cx="71501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GEPUR est un groupe de travail issu d’un partenariat original, initié par l’IDRRIM et l’USIRF, qui réunit sous l’égide de la Cotita Est :</a:t>
            </a:r>
          </a:p>
          <a:p>
            <a:r>
              <a:rPr lang="fr-FR"/>
              <a:t>- des représentants de conseils généraux du Grand Est ;</a:t>
            </a:r>
          </a:p>
          <a:p>
            <a:r>
              <a:rPr lang="fr-FR"/>
              <a:t>- des représentants de villes du Grand Est,</a:t>
            </a:r>
          </a:p>
          <a:p>
            <a:r>
              <a:rPr lang="fr-FR"/>
              <a:t>avec l’aide d’agents du Cerema.</a:t>
            </a:r>
          </a:p>
          <a:p>
            <a:r>
              <a:rPr lang="fr-FR"/>
              <a:t> </a:t>
            </a:r>
          </a:p>
          <a:p>
            <a:r>
              <a:rPr lang="fr-FR"/>
              <a:t>Le but est de produire une </a:t>
            </a:r>
            <a:r>
              <a:rPr lang="fr-FR" b="1" i="1"/>
              <a:t>méthodologie</a:t>
            </a:r>
            <a:r>
              <a:rPr lang="fr-FR"/>
              <a:t> d’entretien des réseaux routiers inter-urbains et urbains, destinée aux gestionnaires, </a:t>
            </a:r>
            <a:br>
              <a:rPr lang="fr-FR"/>
            </a:br>
            <a:r>
              <a:rPr lang="fr-FR"/>
              <a:t>dans le but de les aider à optimiser l’entretien de leur réseau,</a:t>
            </a:r>
          </a:p>
          <a:p>
            <a:r>
              <a:rPr lang="fr-FR"/>
              <a:t>et de pouvoir dialoguer de façon constructive avec leurs élus.</a:t>
            </a:r>
          </a:p>
          <a:p>
            <a:endParaRPr lang="fr-FR"/>
          </a:p>
          <a:p>
            <a:r>
              <a:rPr lang="fr-FR"/>
              <a:t>Un </a:t>
            </a:r>
            <a:r>
              <a:rPr lang="fr-FR" b="1" i="1"/>
              <a:t>Livre blanc</a:t>
            </a:r>
            <a:r>
              <a:rPr lang="fr-FR"/>
              <a:t>, destiné aux élus, est venu compléter ce travail.</a:t>
            </a:r>
          </a:p>
          <a:p>
            <a:endParaRPr lang="fr-FR"/>
          </a:p>
          <a:p>
            <a:r>
              <a:rPr lang="fr-FR"/>
              <a:t>Le guide technique destiné aux réseaux départementaux devrait être publié mi-2015 ; celui destiné aux réseaux urbains ultérieurement.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Productions</a:t>
            </a: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35848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35849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35850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15362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059113" y="6237288"/>
            <a:ext cx="2895600" cy="476250"/>
          </a:xfrm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00200" y="692150"/>
            <a:ext cx="714851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Problématique</a:t>
            </a:r>
          </a:p>
          <a:p>
            <a:pPr marL="355600" indent="-355600">
              <a:tabLst>
                <a:tab pos="177800" algn="l"/>
              </a:tabLst>
            </a:pPr>
            <a:endParaRPr lang="fr-FR"/>
          </a:p>
          <a:p>
            <a:pPr marL="355600" indent="-355600">
              <a:tabLst>
                <a:tab pos="177800" algn="l"/>
              </a:tabLst>
            </a:pPr>
            <a:r>
              <a:rPr lang="fr-FR"/>
              <a:t>Le réseau routier français :</a:t>
            </a:r>
          </a:p>
          <a:p>
            <a:pPr marL="355600" indent="-355600">
              <a:buFontTx/>
              <a:buChar char="•"/>
              <a:tabLst>
                <a:tab pos="177800" algn="l"/>
              </a:tabLst>
            </a:pPr>
            <a:r>
              <a:rPr lang="fr-FR"/>
              <a:t>assure 88% des déplacements de personnes</a:t>
            </a:r>
            <a:br>
              <a:rPr lang="fr-FR"/>
            </a:br>
            <a:r>
              <a:rPr lang="fr-FR"/>
              <a:t>et 84% des déplacements de marchandises ;</a:t>
            </a:r>
          </a:p>
          <a:p>
            <a:pPr marL="355600" indent="-355600">
              <a:buFontTx/>
              <a:buChar char="•"/>
              <a:tabLst>
                <a:tab pos="177800" algn="l"/>
              </a:tabLst>
            </a:pPr>
            <a:r>
              <a:rPr lang="fr-FR"/>
              <a:t>contribue à l’attractivité économique et touristique de la France, et à l’export du savoir-faire des entreprises routières françaises ;</a:t>
            </a:r>
          </a:p>
          <a:p>
            <a:pPr marL="355600" indent="-355600">
              <a:buFontTx/>
              <a:buChar char="•"/>
              <a:tabLst>
                <a:tab pos="177800" algn="l"/>
              </a:tabLst>
            </a:pPr>
            <a:r>
              <a:rPr lang="fr-FR"/>
              <a:t>fait partie du patrimoine de la nation.</a:t>
            </a:r>
          </a:p>
          <a:p>
            <a:pPr marL="355600" indent="-355600">
              <a:tabLst>
                <a:tab pos="177800" algn="l"/>
              </a:tabLst>
            </a:pPr>
            <a:endParaRPr lang="fr-FR"/>
          </a:p>
          <a:p>
            <a:pPr marL="355600" indent="-355600">
              <a:tabLst>
                <a:tab pos="177800" algn="l"/>
              </a:tabLst>
            </a:pPr>
            <a:r>
              <a:rPr lang="fr-FR"/>
              <a:t>Les maîtres d’ouvrages :</a:t>
            </a:r>
          </a:p>
          <a:p>
            <a:pPr marL="355600" indent="-355600">
              <a:buFontTx/>
              <a:buChar char="•"/>
              <a:tabLst>
                <a:tab pos="177800" algn="l"/>
              </a:tabLst>
            </a:pPr>
            <a:r>
              <a:rPr lang="fr-FR"/>
              <a:t>doivent faire face à des dépenses sociales croissantes, à budget constant, voire en baisse ;</a:t>
            </a:r>
          </a:p>
          <a:p>
            <a:pPr marL="355600" indent="-355600">
              <a:buFontTx/>
              <a:buChar char="•"/>
              <a:tabLst>
                <a:tab pos="177800" algn="l"/>
              </a:tabLst>
            </a:pPr>
            <a:r>
              <a:rPr lang="fr-FR"/>
              <a:t>réduisent la part dédiée à la construction, et à l’entretien.</a:t>
            </a:r>
          </a:p>
          <a:p>
            <a:pPr marL="355600" indent="-355600">
              <a:tabLst>
                <a:tab pos="177800" algn="l"/>
              </a:tabLst>
            </a:pPr>
            <a:endParaRPr lang="fr-FR"/>
          </a:p>
          <a:p>
            <a:pPr marL="355600" indent="-355600">
              <a:tabLst>
                <a:tab pos="177800" algn="l"/>
              </a:tabLst>
            </a:pPr>
            <a:r>
              <a:rPr lang="fr-FR"/>
              <a:t>Les gestionnaires ne disposent pas toujours d’outils pertinents pour justifier le budget face à leurs décideurs, en expliquer les choix.</a:t>
            </a: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Problématique</a:t>
            </a:r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Productions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492500" y="981075"/>
            <a:ext cx="50403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9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CoTITA Est - Réunion plénière 2 décembre 2014</a:t>
            </a:r>
          </a:p>
        </p:txBody>
      </p:sp>
      <p:sp>
        <p:nvSpPr>
          <p:cNvPr id="36866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pic>
        <p:nvPicPr>
          <p:cNvPr id="36867" name="Picture 5" descr="Photo de fi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49935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7786687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algn="r">
              <a:buFont typeface="Arial" charset="0"/>
              <a:buNone/>
            </a:pPr>
            <a:r>
              <a:rPr lang="fr-FR" sz="3600" b="1" i="1" smtClean="0"/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17410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68313" y="44450"/>
            <a:ext cx="8675687" cy="53736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58" name="WordArt 40"/>
          <p:cNvSpPr>
            <a:spLocks noChangeArrowheads="1" noChangeShapeType="1" noTextEdit="1"/>
          </p:cNvSpPr>
          <p:nvPr/>
        </p:nvSpPr>
        <p:spPr bwMode="auto">
          <a:xfrm>
            <a:off x="1116013" y="908050"/>
            <a:ext cx="74168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6666FF"/>
                    </a:gs>
                  </a:gsLst>
                  <a:lin ang="5400000" scaled="1"/>
                </a:gradFill>
                <a:latin typeface="Arial Black"/>
              </a:rPr>
              <a:t>Cotita Est</a:t>
            </a:r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8675688" y="6526213"/>
            <a:ext cx="395287" cy="36512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AD3A35C-F292-4AB0-8DCA-89F726128EF4}" type="slidenum"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4" name="AutoShape 3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7415" name="AutoShape 4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Acteurs</a:t>
            </a:r>
          </a:p>
        </p:txBody>
      </p:sp>
      <p:sp>
        <p:nvSpPr>
          <p:cNvPr id="17416" name="AutoShape 5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17417" name="AutoShape 6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Productions</a:t>
            </a:r>
          </a:p>
        </p:txBody>
      </p:sp>
      <p:sp>
        <p:nvSpPr>
          <p:cNvPr id="19467" name="AutoShape 9"/>
          <p:cNvSpPr>
            <a:spLocks noChangeArrowheads="1"/>
          </p:cNvSpPr>
          <p:nvPr/>
        </p:nvSpPr>
        <p:spPr bwMode="auto">
          <a:xfrm>
            <a:off x="3708400" y="2205038"/>
            <a:ext cx="2266950" cy="20510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GEPUR</a:t>
            </a:r>
          </a:p>
        </p:txBody>
      </p:sp>
      <p:grpSp>
        <p:nvGrpSpPr>
          <p:cNvPr id="44044" name="Group 30"/>
          <p:cNvGrpSpPr>
            <a:grpSpLocks/>
          </p:cNvGrpSpPr>
          <p:nvPr/>
        </p:nvGrpSpPr>
        <p:grpSpPr bwMode="auto">
          <a:xfrm>
            <a:off x="1258888" y="2420938"/>
            <a:ext cx="7200900" cy="1655762"/>
            <a:chOff x="793" y="1525"/>
            <a:chExt cx="4536" cy="1043"/>
          </a:xfrm>
        </p:grpSpPr>
        <p:sp>
          <p:nvSpPr>
            <p:cNvPr id="17442" name="Oval 19"/>
            <p:cNvSpPr>
              <a:spLocks noChangeArrowheads="1"/>
            </p:cNvSpPr>
            <p:nvPr/>
          </p:nvSpPr>
          <p:spPr bwMode="auto">
            <a:xfrm>
              <a:off x="793" y="1525"/>
              <a:ext cx="4536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7443" name="WordArt 22" descr="Papier Kraft"/>
            <p:cNvSpPr>
              <a:spLocks noChangeArrowheads="1" noChangeShapeType="1" noTextEdit="1"/>
            </p:cNvSpPr>
            <p:nvPr/>
          </p:nvSpPr>
          <p:spPr bwMode="auto">
            <a:xfrm>
              <a:off x="1297" y="1570"/>
              <a:ext cx="499" cy="27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82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fr-FR" sz="32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/>
                </a:rPr>
                <a:t>Usirf</a:t>
              </a:r>
            </a:p>
          </p:txBody>
        </p:sp>
      </p:grp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1979613" y="2708275"/>
            <a:ext cx="5761037" cy="1081088"/>
            <a:chOff x="1066" y="1616"/>
            <a:chExt cx="3991" cy="862"/>
          </a:xfrm>
        </p:grpSpPr>
        <p:sp>
          <p:nvSpPr>
            <p:cNvPr id="17440" name="Oval 18"/>
            <p:cNvSpPr>
              <a:spLocks noChangeArrowheads="1"/>
            </p:cNvSpPr>
            <p:nvPr/>
          </p:nvSpPr>
          <p:spPr bwMode="auto">
            <a:xfrm>
              <a:off x="1066" y="1616"/>
              <a:ext cx="3991" cy="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41" name="Oval 27"/>
            <p:cNvSpPr>
              <a:spLocks noChangeArrowheads="1"/>
            </p:cNvSpPr>
            <p:nvPr/>
          </p:nvSpPr>
          <p:spPr bwMode="auto">
            <a:xfrm>
              <a:off x="1111" y="2024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F9900"/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/>
                <a:t>CG</a:t>
              </a:r>
            </a:p>
          </p:txBody>
        </p:sp>
      </p:grpSp>
      <p:grpSp>
        <p:nvGrpSpPr>
          <p:cNvPr id="44062" name="Group 30"/>
          <p:cNvGrpSpPr>
            <a:grpSpLocks/>
          </p:cNvGrpSpPr>
          <p:nvPr/>
        </p:nvGrpSpPr>
        <p:grpSpPr bwMode="auto">
          <a:xfrm>
            <a:off x="2484438" y="2781300"/>
            <a:ext cx="4824412" cy="935038"/>
            <a:chOff x="1383" y="1661"/>
            <a:chExt cx="3538" cy="771"/>
          </a:xfrm>
        </p:grpSpPr>
        <p:sp>
          <p:nvSpPr>
            <p:cNvPr id="17438" name="Oval 26"/>
            <p:cNvSpPr>
              <a:spLocks noChangeArrowheads="1"/>
            </p:cNvSpPr>
            <p:nvPr/>
          </p:nvSpPr>
          <p:spPr bwMode="auto">
            <a:xfrm>
              <a:off x="1383" y="1661"/>
              <a:ext cx="3402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9" name="Oval 29"/>
            <p:cNvSpPr>
              <a:spLocks noChangeArrowheads="1"/>
            </p:cNvSpPr>
            <p:nvPr/>
          </p:nvSpPr>
          <p:spPr bwMode="auto">
            <a:xfrm>
              <a:off x="4558" y="1888"/>
              <a:ext cx="363" cy="317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/>
                <a:t>Cerema</a:t>
              </a:r>
            </a:p>
          </p:txBody>
        </p:sp>
      </p:grp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2843213" y="2708275"/>
            <a:ext cx="3960812" cy="936625"/>
            <a:chOff x="1610" y="1616"/>
            <a:chExt cx="2903" cy="771"/>
          </a:xfrm>
        </p:grpSpPr>
        <p:sp>
          <p:nvSpPr>
            <p:cNvPr id="17436" name="Oval 11"/>
            <p:cNvSpPr>
              <a:spLocks noChangeArrowheads="1"/>
            </p:cNvSpPr>
            <p:nvPr/>
          </p:nvSpPr>
          <p:spPr bwMode="auto">
            <a:xfrm>
              <a:off x="1610" y="1706"/>
              <a:ext cx="2903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7" name="Oval 28"/>
            <p:cNvSpPr>
              <a:spLocks noChangeArrowheads="1"/>
            </p:cNvSpPr>
            <p:nvPr/>
          </p:nvSpPr>
          <p:spPr bwMode="auto">
            <a:xfrm>
              <a:off x="3696" y="1616"/>
              <a:ext cx="363" cy="362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66FF66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/>
                <a:t>Villes</a:t>
              </a:r>
            </a:p>
          </p:txBody>
        </p:sp>
      </p:grpSp>
      <p:sp>
        <p:nvSpPr>
          <p:cNvPr id="19474" name="AutoShape 34"/>
          <p:cNvSpPr>
            <a:spLocks noChangeArrowheads="1"/>
          </p:cNvSpPr>
          <p:nvPr/>
        </p:nvSpPr>
        <p:spPr bwMode="auto">
          <a:xfrm>
            <a:off x="8101013" y="1700213"/>
            <a:ext cx="719137" cy="720725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/>
              <a:t>ASFA</a:t>
            </a:r>
          </a:p>
        </p:txBody>
      </p:sp>
      <p:sp>
        <p:nvSpPr>
          <p:cNvPr id="19475" name="AutoShape 35"/>
          <p:cNvSpPr>
            <a:spLocks noChangeArrowheads="1"/>
          </p:cNvSpPr>
          <p:nvPr/>
        </p:nvSpPr>
        <p:spPr bwMode="auto">
          <a:xfrm>
            <a:off x="1619250" y="4652963"/>
            <a:ext cx="503238" cy="4318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D</a:t>
            </a:r>
          </a:p>
        </p:txBody>
      </p:sp>
      <p:sp>
        <p:nvSpPr>
          <p:cNvPr id="19476" name="AutoShape 38"/>
          <p:cNvSpPr>
            <a:spLocks noChangeArrowheads="1"/>
          </p:cNvSpPr>
          <p:nvPr/>
        </p:nvSpPr>
        <p:spPr bwMode="auto">
          <a:xfrm>
            <a:off x="1331913" y="1844675"/>
            <a:ext cx="503237" cy="4318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B</a:t>
            </a:r>
          </a:p>
        </p:txBody>
      </p:sp>
      <p:sp>
        <p:nvSpPr>
          <p:cNvPr id="19477" name="AutoShape 39"/>
          <p:cNvSpPr>
            <a:spLocks noChangeArrowheads="1"/>
          </p:cNvSpPr>
          <p:nvPr/>
        </p:nvSpPr>
        <p:spPr bwMode="auto">
          <a:xfrm>
            <a:off x="3276600" y="4365625"/>
            <a:ext cx="503238" cy="4318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L</a:t>
            </a:r>
          </a:p>
        </p:txBody>
      </p: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827088" y="2276475"/>
            <a:ext cx="8066087" cy="1944688"/>
            <a:chOff x="521" y="1434"/>
            <a:chExt cx="5081" cy="1225"/>
          </a:xfrm>
        </p:grpSpPr>
        <p:sp>
          <p:nvSpPr>
            <p:cNvPr id="17434" name="Oval 20"/>
            <p:cNvSpPr>
              <a:spLocks noChangeArrowheads="1"/>
            </p:cNvSpPr>
            <p:nvPr/>
          </p:nvSpPr>
          <p:spPr bwMode="auto">
            <a:xfrm>
              <a:off x="521" y="1434"/>
              <a:ext cx="5081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5" name="WordArt 16" descr="Papier Kraft"/>
            <p:cNvSpPr>
              <a:spLocks noChangeArrowheads="1" noChangeShapeType="1" noTextEdit="1"/>
            </p:cNvSpPr>
            <p:nvPr/>
          </p:nvSpPr>
          <p:spPr bwMode="auto">
            <a:xfrm rot="-122595">
              <a:off x="4725" y="2296"/>
              <a:ext cx="695" cy="363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8796"/>
                </a:avLst>
              </a:prstTxWarp>
              <a:scene3d>
                <a:camera prst="legacyPerspectiveTopLeft">
                  <a:rot lat="0" lon="20519982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fr-FR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/>
                </a:rPr>
                <a:t>IDRRIM</a:t>
              </a:r>
            </a:p>
          </p:txBody>
        </p:sp>
      </p:grpSp>
      <p:sp>
        <p:nvSpPr>
          <p:cNvPr id="19479" name="AutoShape 41"/>
          <p:cNvSpPr>
            <a:spLocks noChangeArrowheads="1"/>
          </p:cNvSpPr>
          <p:nvPr/>
        </p:nvSpPr>
        <p:spPr bwMode="auto">
          <a:xfrm>
            <a:off x="6516688" y="4292600"/>
            <a:ext cx="863600" cy="865188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/>
              <a:t>DIR</a:t>
            </a:r>
            <a:br>
              <a:rPr lang="fr-FR"/>
            </a:br>
            <a:r>
              <a:rPr lang="fr-FR"/>
              <a:t>Est</a:t>
            </a:r>
          </a:p>
        </p:txBody>
      </p:sp>
      <p:grpSp>
        <p:nvGrpSpPr>
          <p:cNvPr id="44070" name="Group 38"/>
          <p:cNvGrpSpPr>
            <a:grpSpLocks/>
          </p:cNvGrpSpPr>
          <p:nvPr/>
        </p:nvGrpSpPr>
        <p:grpSpPr bwMode="auto">
          <a:xfrm>
            <a:off x="4067175" y="2205038"/>
            <a:ext cx="1584325" cy="719137"/>
            <a:chOff x="2562" y="1389"/>
            <a:chExt cx="998" cy="453"/>
          </a:xfrm>
        </p:grpSpPr>
        <p:sp>
          <p:nvSpPr>
            <p:cNvPr id="17431" name="Freeform 35"/>
            <p:cNvSpPr>
              <a:spLocks/>
            </p:cNvSpPr>
            <p:nvPr/>
          </p:nvSpPr>
          <p:spPr bwMode="auto">
            <a:xfrm>
              <a:off x="2971" y="1389"/>
              <a:ext cx="181" cy="272"/>
            </a:xfrm>
            <a:custGeom>
              <a:avLst/>
              <a:gdLst>
                <a:gd name="T0" fmla="*/ 0 w 181"/>
                <a:gd name="T1" fmla="*/ 272 h 272"/>
                <a:gd name="T2" fmla="*/ 90 w 181"/>
                <a:gd name="T3" fmla="*/ 0 h 272"/>
                <a:gd name="T4" fmla="*/ 181 w 181"/>
                <a:gd name="T5" fmla="*/ 272 h 272"/>
                <a:gd name="T6" fmla="*/ 0 w 181"/>
                <a:gd name="T7" fmla="*/ 272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272"/>
                <a:gd name="T14" fmla="*/ 181 w 181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272">
                  <a:moveTo>
                    <a:pt x="0" y="272"/>
                  </a:moveTo>
                  <a:lnTo>
                    <a:pt x="90" y="0"/>
                  </a:lnTo>
                  <a:lnTo>
                    <a:pt x="181" y="272"/>
                  </a:lnTo>
                  <a:lnTo>
                    <a:pt x="0" y="272"/>
                  </a:lnTo>
                  <a:close/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2" name="Freeform 36"/>
            <p:cNvSpPr>
              <a:spLocks/>
            </p:cNvSpPr>
            <p:nvPr/>
          </p:nvSpPr>
          <p:spPr bwMode="auto">
            <a:xfrm>
              <a:off x="2562" y="1570"/>
              <a:ext cx="273" cy="272"/>
            </a:xfrm>
            <a:custGeom>
              <a:avLst/>
              <a:gdLst>
                <a:gd name="T0" fmla="*/ 0 w 273"/>
                <a:gd name="T1" fmla="*/ 0 h 272"/>
                <a:gd name="T2" fmla="*/ 273 w 273"/>
                <a:gd name="T3" fmla="*/ 136 h 272"/>
                <a:gd name="T4" fmla="*/ 137 w 273"/>
                <a:gd name="T5" fmla="*/ 272 h 272"/>
                <a:gd name="T6" fmla="*/ 0 w 27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0"/>
                  </a:moveTo>
                  <a:lnTo>
                    <a:pt x="273" y="136"/>
                  </a:lnTo>
                  <a:lnTo>
                    <a:pt x="137" y="27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3" name="Freeform 37"/>
            <p:cNvSpPr>
              <a:spLocks/>
            </p:cNvSpPr>
            <p:nvPr/>
          </p:nvSpPr>
          <p:spPr bwMode="auto">
            <a:xfrm flipH="1">
              <a:off x="3288" y="1570"/>
              <a:ext cx="272" cy="272"/>
            </a:xfrm>
            <a:custGeom>
              <a:avLst/>
              <a:gdLst>
                <a:gd name="T0" fmla="*/ 0 w 273"/>
                <a:gd name="T1" fmla="*/ 0 h 272"/>
                <a:gd name="T2" fmla="*/ 268 w 273"/>
                <a:gd name="T3" fmla="*/ 136 h 272"/>
                <a:gd name="T4" fmla="*/ 136 w 273"/>
                <a:gd name="T5" fmla="*/ 272 h 272"/>
                <a:gd name="T6" fmla="*/ 0 w 27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0"/>
                  </a:moveTo>
                  <a:lnTo>
                    <a:pt x="273" y="136"/>
                  </a:lnTo>
                  <a:lnTo>
                    <a:pt x="137" y="27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30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7" grpId="0" animBg="1"/>
      <p:bldP spid="19474" grpId="0" animBg="1"/>
      <p:bldP spid="19475" grpId="0" animBg="1"/>
      <p:bldP spid="19476" grpId="0" animBg="1"/>
      <p:bldP spid="19477" grpId="0" animBg="1"/>
      <p:bldP spid="194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18434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18435" name="Text Box 150"/>
          <p:cNvSpPr txBox="1">
            <a:spLocks noChangeArrowheads="1"/>
          </p:cNvSpPr>
          <p:nvPr/>
        </p:nvSpPr>
        <p:spPr bwMode="auto">
          <a:xfrm rot="-2880186">
            <a:off x="6896100" y="1970088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1 VII 2014</a:t>
            </a:r>
          </a:p>
        </p:txBody>
      </p:sp>
      <p:sp>
        <p:nvSpPr>
          <p:cNvPr id="18436" name="Text Box 131"/>
          <p:cNvSpPr txBox="1">
            <a:spLocks noChangeArrowheads="1"/>
          </p:cNvSpPr>
          <p:nvPr/>
        </p:nvSpPr>
        <p:spPr bwMode="auto">
          <a:xfrm rot="-2880186">
            <a:off x="5870575" y="1987551"/>
            <a:ext cx="206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28 III 2014</a:t>
            </a:r>
          </a:p>
        </p:txBody>
      </p:sp>
      <p:sp>
        <p:nvSpPr>
          <p:cNvPr id="18437" name="Text Box 149"/>
          <p:cNvSpPr txBox="1">
            <a:spLocks noChangeArrowheads="1"/>
          </p:cNvSpPr>
          <p:nvPr/>
        </p:nvSpPr>
        <p:spPr bwMode="auto">
          <a:xfrm rot="-2880186">
            <a:off x="4206875" y="2043113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1 X 2013</a:t>
            </a:r>
          </a:p>
        </p:txBody>
      </p:sp>
      <p:sp>
        <p:nvSpPr>
          <p:cNvPr id="18438" name="Text Box 130"/>
          <p:cNvSpPr txBox="1">
            <a:spLocks noChangeArrowheads="1"/>
          </p:cNvSpPr>
          <p:nvPr/>
        </p:nvSpPr>
        <p:spPr bwMode="auto">
          <a:xfrm rot="-2880186">
            <a:off x="3051969" y="1924844"/>
            <a:ext cx="2081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19 IV 2013</a:t>
            </a:r>
          </a:p>
        </p:txBody>
      </p:sp>
      <p:sp>
        <p:nvSpPr>
          <p:cNvPr id="18439" name="Text Box 148"/>
          <p:cNvSpPr txBox="1">
            <a:spLocks noChangeArrowheads="1"/>
          </p:cNvSpPr>
          <p:nvPr/>
        </p:nvSpPr>
        <p:spPr bwMode="auto">
          <a:xfrm rot="-2880186">
            <a:off x="1824037" y="2103438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31 I 2013</a:t>
            </a:r>
          </a:p>
        </p:txBody>
      </p:sp>
      <p:sp>
        <p:nvSpPr>
          <p:cNvPr id="18440" name="Text Box 133"/>
          <p:cNvSpPr txBox="1">
            <a:spLocks noChangeArrowheads="1"/>
          </p:cNvSpPr>
          <p:nvPr/>
        </p:nvSpPr>
        <p:spPr bwMode="auto">
          <a:xfrm rot="-2880186">
            <a:off x="576263" y="2228850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27 Septembre 2012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AA05A41-0EC8-4A2C-B166-4BA45DBEBDA3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42" name="AutoShape 3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8443" name="AutoShape 4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8444" name="AutoShape 5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Calendrier</a:t>
            </a:r>
          </a:p>
        </p:txBody>
      </p:sp>
      <p:sp>
        <p:nvSpPr>
          <p:cNvPr id="18445" name="AutoShape 6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Productions</a:t>
            </a:r>
          </a:p>
        </p:txBody>
      </p:sp>
      <p:sp>
        <p:nvSpPr>
          <p:cNvPr id="18446" name="Text Box 132"/>
          <p:cNvSpPr txBox="1">
            <a:spLocks noChangeArrowheads="1"/>
          </p:cNvSpPr>
          <p:nvPr/>
        </p:nvSpPr>
        <p:spPr bwMode="auto">
          <a:xfrm>
            <a:off x="4427538" y="4972050"/>
            <a:ext cx="1008062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Stagiaire</a:t>
            </a:r>
          </a:p>
        </p:txBody>
      </p:sp>
      <p:sp>
        <p:nvSpPr>
          <p:cNvPr id="18447" name="Text Box 134"/>
          <p:cNvSpPr txBox="1">
            <a:spLocks noChangeArrowheads="1"/>
          </p:cNvSpPr>
          <p:nvPr/>
        </p:nvSpPr>
        <p:spPr bwMode="auto">
          <a:xfrm>
            <a:off x="971550" y="3819525"/>
            <a:ext cx="243205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Etat des lieux (enquêtes)</a:t>
            </a:r>
          </a:p>
        </p:txBody>
      </p:sp>
      <p:sp>
        <p:nvSpPr>
          <p:cNvPr id="18448" name="Text Box 135"/>
          <p:cNvSpPr txBox="1">
            <a:spLocks noChangeArrowheads="1"/>
          </p:cNvSpPr>
          <p:nvPr/>
        </p:nvSpPr>
        <p:spPr bwMode="auto">
          <a:xfrm>
            <a:off x="2051050" y="4251325"/>
            <a:ext cx="229393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Evaluation des réseaux</a:t>
            </a:r>
          </a:p>
        </p:txBody>
      </p:sp>
      <p:sp>
        <p:nvSpPr>
          <p:cNvPr id="18449" name="Rectangle 137"/>
          <p:cNvSpPr>
            <a:spLocks noChangeArrowheads="1"/>
          </p:cNvSpPr>
          <p:nvPr/>
        </p:nvSpPr>
        <p:spPr bwMode="auto">
          <a:xfrm>
            <a:off x="5435600" y="3429000"/>
            <a:ext cx="3024188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2014</a:t>
            </a:r>
          </a:p>
        </p:txBody>
      </p:sp>
      <p:sp>
        <p:nvSpPr>
          <p:cNvPr id="18450" name="Rectangle 138"/>
          <p:cNvSpPr>
            <a:spLocks noChangeArrowheads="1"/>
          </p:cNvSpPr>
          <p:nvPr/>
        </p:nvSpPr>
        <p:spPr bwMode="auto">
          <a:xfrm>
            <a:off x="971550" y="3429000"/>
            <a:ext cx="1079500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2012</a:t>
            </a:r>
          </a:p>
        </p:txBody>
      </p:sp>
      <p:sp>
        <p:nvSpPr>
          <p:cNvPr id="18451" name="Rectangle 139"/>
          <p:cNvSpPr>
            <a:spLocks noChangeArrowheads="1"/>
          </p:cNvSpPr>
          <p:nvPr/>
        </p:nvSpPr>
        <p:spPr bwMode="auto">
          <a:xfrm>
            <a:off x="2051050" y="3429000"/>
            <a:ext cx="3384550" cy="2159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2013</a:t>
            </a:r>
          </a:p>
        </p:txBody>
      </p:sp>
      <p:sp>
        <p:nvSpPr>
          <p:cNvPr id="18452" name="Line 140"/>
          <p:cNvSpPr>
            <a:spLocks noChangeShapeType="1"/>
          </p:cNvSpPr>
          <p:nvPr/>
        </p:nvSpPr>
        <p:spPr bwMode="auto">
          <a:xfrm>
            <a:off x="973138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3" name="Line 141"/>
          <p:cNvSpPr>
            <a:spLocks noChangeShapeType="1"/>
          </p:cNvSpPr>
          <p:nvPr/>
        </p:nvSpPr>
        <p:spPr bwMode="auto">
          <a:xfrm>
            <a:off x="827088" y="3644900"/>
            <a:ext cx="7848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4" name="Text Box 142"/>
          <p:cNvSpPr txBox="1">
            <a:spLocks noChangeArrowheads="1"/>
          </p:cNvSpPr>
          <p:nvPr/>
        </p:nvSpPr>
        <p:spPr bwMode="auto">
          <a:xfrm>
            <a:off x="3348038" y="4683125"/>
            <a:ext cx="5256212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Rédaction des guides techniques</a:t>
            </a:r>
          </a:p>
        </p:txBody>
      </p:sp>
      <p:sp>
        <p:nvSpPr>
          <p:cNvPr id="18455" name="Line 143"/>
          <p:cNvSpPr>
            <a:spLocks noChangeShapeType="1"/>
          </p:cNvSpPr>
          <p:nvPr/>
        </p:nvSpPr>
        <p:spPr bwMode="auto">
          <a:xfrm>
            <a:off x="4645025" y="307657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6" name="Line 144"/>
          <p:cNvSpPr>
            <a:spLocks noChangeShapeType="1"/>
          </p:cNvSpPr>
          <p:nvPr/>
        </p:nvSpPr>
        <p:spPr bwMode="auto">
          <a:xfrm>
            <a:off x="3492500" y="307657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7" name="Line 145"/>
          <p:cNvSpPr>
            <a:spLocks noChangeShapeType="1"/>
          </p:cNvSpPr>
          <p:nvPr/>
        </p:nvSpPr>
        <p:spPr bwMode="auto">
          <a:xfrm>
            <a:off x="2268538" y="307657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8" name="Line 146"/>
          <p:cNvSpPr>
            <a:spLocks noChangeShapeType="1"/>
          </p:cNvSpPr>
          <p:nvPr/>
        </p:nvSpPr>
        <p:spPr bwMode="auto">
          <a:xfrm>
            <a:off x="7380288" y="3068638"/>
            <a:ext cx="0" cy="3603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9" name="Line 147"/>
          <p:cNvSpPr>
            <a:spLocks noChangeShapeType="1"/>
          </p:cNvSpPr>
          <p:nvPr/>
        </p:nvSpPr>
        <p:spPr bwMode="auto">
          <a:xfrm>
            <a:off x="6300788" y="307657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0" name="Line 151"/>
          <p:cNvSpPr>
            <a:spLocks noChangeShapeType="1"/>
          </p:cNvSpPr>
          <p:nvPr/>
        </p:nvSpPr>
        <p:spPr bwMode="auto">
          <a:xfrm>
            <a:off x="612775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1" name="Line 152"/>
          <p:cNvSpPr>
            <a:spLocks noChangeShapeType="1"/>
          </p:cNvSpPr>
          <p:nvPr/>
        </p:nvSpPr>
        <p:spPr bwMode="auto">
          <a:xfrm>
            <a:off x="757238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2" name="Line 153"/>
          <p:cNvSpPr>
            <a:spLocks noChangeShapeType="1"/>
          </p:cNvSpPr>
          <p:nvPr/>
        </p:nvSpPr>
        <p:spPr bwMode="auto">
          <a:xfrm>
            <a:off x="1189038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3" name="Line 154"/>
          <p:cNvSpPr>
            <a:spLocks noChangeShapeType="1"/>
          </p:cNvSpPr>
          <p:nvPr/>
        </p:nvSpPr>
        <p:spPr bwMode="auto">
          <a:xfrm>
            <a:off x="133350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4" name="Line 155"/>
          <p:cNvSpPr>
            <a:spLocks noChangeShapeType="1"/>
          </p:cNvSpPr>
          <p:nvPr/>
        </p:nvSpPr>
        <p:spPr bwMode="auto">
          <a:xfrm>
            <a:off x="154940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5" name="Line 156"/>
          <p:cNvSpPr>
            <a:spLocks noChangeShapeType="1"/>
          </p:cNvSpPr>
          <p:nvPr/>
        </p:nvSpPr>
        <p:spPr bwMode="auto">
          <a:xfrm>
            <a:off x="2557463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6" name="Line 157"/>
          <p:cNvSpPr>
            <a:spLocks noChangeShapeType="1"/>
          </p:cNvSpPr>
          <p:nvPr/>
        </p:nvSpPr>
        <p:spPr bwMode="auto">
          <a:xfrm>
            <a:off x="284480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7" name="Line 158"/>
          <p:cNvSpPr>
            <a:spLocks noChangeShapeType="1"/>
          </p:cNvSpPr>
          <p:nvPr/>
        </p:nvSpPr>
        <p:spPr bwMode="auto">
          <a:xfrm>
            <a:off x="327660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8" name="Line 159"/>
          <p:cNvSpPr>
            <a:spLocks noChangeShapeType="1"/>
          </p:cNvSpPr>
          <p:nvPr/>
        </p:nvSpPr>
        <p:spPr bwMode="auto">
          <a:xfrm>
            <a:off x="370840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69" name="Line 160"/>
          <p:cNvSpPr>
            <a:spLocks noChangeShapeType="1"/>
          </p:cNvSpPr>
          <p:nvPr/>
        </p:nvSpPr>
        <p:spPr bwMode="auto">
          <a:xfrm>
            <a:off x="4213225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0" name="Line 161"/>
          <p:cNvSpPr>
            <a:spLocks noChangeShapeType="1"/>
          </p:cNvSpPr>
          <p:nvPr/>
        </p:nvSpPr>
        <p:spPr bwMode="auto">
          <a:xfrm>
            <a:off x="4933950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1" name="Line 162"/>
          <p:cNvSpPr>
            <a:spLocks noChangeShapeType="1"/>
          </p:cNvSpPr>
          <p:nvPr/>
        </p:nvSpPr>
        <p:spPr bwMode="auto">
          <a:xfrm>
            <a:off x="5221288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2" name="Line 163"/>
          <p:cNvSpPr>
            <a:spLocks noChangeShapeType="1"/>
          </p:cNvSpPr>
          <p:nvPr/>
        </p:nvSpPr>
        <p:spPr bwMode="auto">
          <a:xfrm>
            <a:off x="5653088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3" name="Line 164"/>
          <p:cNvSpPr>
            <a:spLocks noChangeShapeType="1"/>
          </p:cNvSpPr>
          <p:nvPr/>
        </p:nvSpPr>
        <p:spPr bwMode="auto">
          <a:xfrm>
            <a:off x="5942013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4" name="Line 165"/>
          <p:cNvSpPr>
            <a:spLocks noChangeShapeType="1"/>
          </p:cNvSpPr>
          <p:nvPr/>
        </p:nvSpPr>
        <p:spPr bwMode="auto">
          <a:xfrm>
            <a:off x="6589713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5" name="Line 166"/>
          <p:cNvSpPr>
            <a:spLocks noChangeShapeType="1"/>
          </p:cNvSpPr>
          <p:nvPr/>
        </p:nvSpPr>
        <p:spPr bwMode="auto">
          <a:xfrm>
            <a:off x="6950075" y="3221038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6" name="Line 167"/>
          <p:cNvSpPr>
            <a:spLocks noChangeShapeType="1"/>
          </p:cNvSpPr>
          <p:nvPr/>
        </p:nvSpPr>
        <p:spPr bwMode="auto">
          <a:xfrm>
            <a:off x="7596188" y="3213100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77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Calendrier</a:t>
            </a:r>
            <a:endParaRPr lang="fr-FR"/>
          </a:p>
        </p:txBody>
      </p:sp>
      <p:sp>
        <p:nvSpPr>
          <p:cNvPr id="18478" name="Line 169"/>
          <p:cNvSpPr>
            <a:spLocks noChangeShapeType="1"/>
          </p:cNvSpPr>
          <p:nvPr/>
        </p:nvSpPr>
        <p:spPr bwMode="auto">
          <a:xfrm>
            <a:off x="3203575" y="981075"/>
            <a:ext cx="53292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79" name="Line 167"/>
          <p:cNvSpPr>
            <a:spLocks noChangeShapeType="1"/>
          </p:cNvSpPr>
          <p:nvPr/>
        </p:nvSpPr>
        <p:spPr bwMode="auto">
          <a:xfrm>
            <a:off x="8101013" y="3213100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80" name="Line 167"/>
          <p:cNvSpPr>
            <a:spLocks noChangeShapeType="1"/>
          </p:cNvSpPr>
          <p:nvPr/>
        </p:nvSpPr>
        <p:spPr bwMode="auto">
          <a:xfrm>
            <a:off x="7812088" y="3213100"/>
            <a:ext cx="0" cy="2159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81" name="Line 146"/>
          <p:cNvSpPr>
            <a:spLocks noChangeShapeType="1"/>
          </p:cNvSpPr>
          <p:nvPr/>
        </p:nvSpPr>
        <p:spPr bwMode="auto">
          <a:xfrm>
            <a:off x="8172450" y="3068638"/>
            <a:ext cx="0" cy="3603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82" name="Text Box 150"/>
          <p:cNvSpPr txBox="1">
            <a:spLocks noChangeArrowheads="1"/>
          </p:cNvSpPr>
          <p:nvPr/>
        </p:nvSpPr>
        <p:spPr bwMode="auto">
          <a:xfrm rot="-2880186">
            <a:off x="7835106" y="2108994"/>
            <a:ext cx="1166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Plénière : </a:t>
            </a:r>
            <a:br>
              <a:rPr lang="fr-FR" sz="1600"/>
            </a:br>
            <a:r>
              <a:rPr lang="fr-FR" sz="1600"/>
              <a:t>17 XI 2014</a:t>
            </a:r>
          </a:p>
        </p:txBody>
      </p:sp>
      <p:sp>
        <p:nvSpPr>
          <p:cNvPr id="18483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  <a:p>
            <a:endParaRPr lang="fr-FR" smtClean="0"/>
          </a:p>
        </p:txBody>
      </p:sp>
      <p:sp>
        <p:nvSpPr>
          <p:cNvPr id="19458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8675688" y="6526213"/>
            <a:ext cx="395287" cy="365125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5D8D772-1CA4-46FE-80C0-D4980E5ADD16}" type="slidenum"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00200" y="692150"/>
            <a:ext cx="75438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/>
            <a:r>
              <a:rPr lang="fr-FR" sz="2000" b="1">
                <a:solidFill>
                  <a:srgbClr val="CC0000"/>
                </a:solidFill>
              </a:rPr>
              <a:t>Productions</a:t>
            </a:r>
          </a:p>
          <a:p>
            <a:pPr marL="360363" indent="-360363"/>
            <a:endParaRPr lang="fr-FR"/>
          </a:p>
          <a:p>
            <a:pPr marL="360363" indent="-360363"/>
            <a:r>
              <a:rPr lang="fr-FR"/>
              <a:t>Les productions du groupe GEPUR sont les suivantes :</a:t>
            </a:r>
          </a:p>
          <a:p>
            <a:pPr marL="360363" indent="-360363">
              <a:buFontTx/>
              <a:buAutoNum type="arabicPeriod"/>
            </a:pPr>
            <a:r>
              <a:rPr lang="fr-FR"/>
              <a:t> un état des lieux des pratiques en entretien routier dans le Grand</a:t>
            </a:r>
          </a:p>
          <a:p>
            <a:pPr marL="1325563" lvl="1" indent="-342900"/>
            <a:r>
              <a:rPr lang="fr-FR"/>
              <a:t>Est, reposant sur trois enquêtes (sept. 2012 à juin 2013);</a:t>
            </a:r>
          </a:p>
          <a:p>
            <a:pPr marL="360363" indent="-360363">
              <a:buFontTx/>
              <a:buAutoNum type="arabicPeriod"/>
            </a:pPr>
            <a:r>
              <a:rPr lang="fr-FR"/>
              <a:t> une évaluation par chaque maîtrise d’œuvre de son réseau ;</a:t>
            </a:r>
          </a:p>
          <a:p>
            <a:pPr marL="360363" indent="-360363">
              <a:buFontTx/>
              <a:buAutoNum type="arabicPeriod"/>
            </a:pPr>
            <a:r>
              <a:rPr lang="fr-FR"/>
              <a:t> des guides techniques définissant la démarche à mettre en œuvre</a:t>
            </a:r>
          </a:p>
          <a:p>
            <a:pPr marL="1325563" lvl="1" indent="-342900"/>
            <a:r>
              <a:rPr lang="fr-FR"/>
              <a:t>pour optimiser l’entretien routier de son réseau (</a:t>
            </a:r>
            <a:r>
              <a:rPr lang="fr-FR" sz="1600"/>
              <a:t>en cours</a:t>
            </a:r>
          </a:p>
          <a:p>
            <a:pPr marL="1325563" lvl="1" indent="-342900"/>
            <a:r>
              <a:rPr lang="fr-FR" sz="1600"/>
              <a:t>de rédaction</a:t>
            </a:r>
            <a:r>
              <a:rPr lang="fr-FR"/>
              <a:t>) ;</a:t>
            </a:r>
          </a:p>
          <a:p>
            <a:pPr marL="360363" indent="-360363">
              <a:buFontTx/>
              <a:buAutoNum type="arabicPeriod"/>
            </a:pPr>
            <a:r>
              <a:rPr lang="fr-FR"/>
              <a:t> Un </a:t>
            </a:r>
            <a:r>
              <a:rPr lang="fr-FR" i="1"/>
              <a:t>Livre blanc</a:t>
            </a:r>
            <a:r>
              <a:rPr lang="fr-FR"/>
              <a:t> à destination des politiques.</a:t>
            </a:r>
          </a:p>
          <a:p>
            <a:pPr marL="360363" indent="-360363"/>
            <a:r>
              <a:rPr lang="fr-FR"/>
              <a:t> </a:t>
            </a:r>
          </a:p>
          <a:p>
            <a:pPr marL="360363" indent="-360363"/>
            <a:r>
              <a:rPr lang="fr-FR"/>
              <a:t>Des articles ou interventions :</a:t>
            </a:r>
          </a:p>
          <a:p>
            <a:pPr marL="360363" indent="-360363"/>
            <a:r>
              <a:rPr lang="fr-FR" sz="1600"/>
              <a:t>      Bitume Info n° spécial 3, p.17</a:t>
            </a:r>
          </a:p>
          <a:p>
            <a:pPr marL="360363" indent="-360363"/>
            <a:r>
              <a:rPr lang="fr-FR" sz="1600"/>
              <a:t>      Assemblée générale de l’ATSTD, Nanterre, 20 XI 2013</a:t>
            </a:r>
          </a:p>
          <a:p>
            <a:pPr marL="360363" indent="-360363"/>
            <a:r>
              <a:rPr lang="fr-FR" sz="1600"/>
              <a:t>	GEPUR : état des lieux initial (2014), RGRA n°920, avril-mai, pp. 71-73</a:t>
            </a:r>
          </a:p>
          <a:p>
            <a:pPr marL="360363" indent="-360363"/>
            <a:r>
              <a:rPr lang="fr-FR"/>
              <a:t>	</a:t>
            </a:r>
            <a:r>
              <a:rPr lang="fr-FR" sz="1600"/>
              <a:t>GEPUR : démarche originale et méthode collective (2014), RGRA n°922, août-sept, pp. 37-40</a:t>
            </a:r>
          </a:p>
          <a:p>
            <a:pPr marL="360363" indent="-360363"/>
            <a:r>
              <a:rPr lang="fr-FR" sz="1600"/>
              <a:t>	Congrès IDRRIM, Lyon, 8 X 2014</a:t>
            </a:r>
          </a:p>
          <a:p>
            <a:pPr marL="360363" indent="-360363"/>
            <a:r>
              <a:rPr lang="fr-FR" sz="1600"/>
              <a:t>	CoTITA Est, réunion plénière, Nancy, 2 XII 2014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3276600" y="981075"/>
            <a:ext cx="525621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9467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9468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19469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9470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9471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19472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19473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19474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19475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0482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C19B69-60C4-486A-B794-1756F366958D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4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Production 1 : état des lieux</a:t>
            </a:r>
            <a:endParaRPr lang="fr-FR"/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0487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1042988" y="1268413"/>
            <a:ext cx="73453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Trois enquêtes ont été réalisées :</a:t>
            </a:r>
          </a:p>
          <a:p>
            <a:endParaRPr lang="fr-FR"/>
          </a:p>
          <a:p>
            <a:r>
              <a:rPr lang="fr-FR"/>
              <a:t>La première, adressée aux seuls membres</a:t>
            </a:r>
            <a:br>
              <a:rPr lang="fr-FR"/>
            </a:br>
            <a:r>
              <a:rPr lang="fr-FR"/>
              <a:t>du groupe, visait à établir un état de lieux</a:t>
            </a:r>
            <a:br>
              <a:rPr lang="fr-FR"/>
            </a:br>
            <a:r>
              <a:rPr lang="fr-FR"/>
              <a:t>des outils et méthodes utilisés par chaque</a:t>
            </a:r>
            <a:br>
              <a:rPr lang="fr-FR"/>
            </a:br>
            <a:r>
              <a:rPr lang="fr-FR"/>
              <a:t>maître d’œuvre pour gérer son réseau</a:t>
            </a:r>
            <a:br>
              <a:rPr lang="fr-FR"/>
            </a:br>
            <a:r>
              <a:rPr lang="fr-FR"/>
              <a:t>routier ou viaire.</a:t>
            </a:r>
          </a:p>
          <a:p>
            <a:endParaRPr lang="fr-FR"/>
          </a:p>
          <a:p>
            <a:r>
              <a:rPr lang="fr-FR"/>
              <a:t>La deuxième, adressée également aux </a:t>
            </a:r>
            <a:br>
              <a:rPr lang="fr-FR"/>
            </a:br>
            <a:r>
              <a:rPr lang="fr-FR"/>
              <a:t>membres du groupe, visait à évaluer la </a:t>
            </a:r>
            <a:br>
              <a:rPr lang="fr-FR"/>
            </a:br>
            <a:r>
              <a:rPr lang="fr-FR"/>
              <a:t>perception des travaux réalisés par les </a:t>
            </a:r>
            <a:br>
              <a:rPr lang="fr-FR"/>
            </a:br>
            <a:r>
              <a:rPr lang="fr-FR"/>
              <a:t>entreprises, du point de vue des gestionnaires.</a:t>
            </a:r>
          </a:p>
          <a:p>
            <a:endParaRPr lang="fr-FR"/>
          </a:p>
          <a:p>
            <a:r>
              <a:rPr lang="fr-FR"/>
              <a:t>La troisième, adressée aux entreprises de la zone d’étude, visait à évaluer la perception de la commande publique, du point de vue des entreprises.</a:t>
            </a:r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5148263" y="981075"/>
            <a:ext cx="33845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8913"/>
            <a:ext cx="2889250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2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3580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23B0DC4-55B8-4876-B92D-6F87929A6500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82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3583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3584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3585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3586" name="Text Box 13"/>
          <p:cNvSpPr txBox="1">
            <a:spLocks noChangeArrowheads="1"/>
          </p:cNvSpPr>
          <p:nvPr/>
        </p:nvSpPr>
        <p:spPr bwMode="auto">
          <a:xfrm>
            <a:off x="1455738" y="758825"/>
            <a:ext cx="514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Enquête n°1</a:t>
            </a:r>
            <a:r>
              <a:rPr lang="fr-FR"/>
              <a:t> : états des lieux des méthodologies</a:t>
            </a:r>
          </a:p>
        </p:txBody>
      </p:sp>
      <p:grpSp>
        <p:nvGrpSpPr>
          <p:cNvPr id="23587" name="Group 22"/>
          <p:cNvGrpSpPr>
            <a:grpSpLocks/>
          </p:cNvGrpSpPr>
          <p:nvPr/>
        </p:nvGrpSpPr>
        <p:grpSpPr bwMode="auto">
          <a:xfrm>
            <a:off x="1042988" y="1406525"/>
            <a:ext cx="3495675" cy="1806575"/>
            <a:chOff x="657" y="618"/>
            <a:chExt cx="2202" cy="1138"/>
          </a:xfrm>
        </p:grpSpPr>
        <p:graphicFrame>
          <p:nvGraphicFramePr>
            <p:cNvPr id="23575" name="Object 23"/>
            <p:cNvGraphicFramePr>
              <a:graphicFrameLocks noChangeAspect="1"/>
            </p:cNvGraphicFramePr>
            <p:nvPr/>
          </p:nvGraphicFramePr>
          <p:xfrm>
            <a:off x="657" y="618"/>
            <a:ext cx="2202" cy="930"/>
          </p:xfrm>
          <a:graphic>
            <a:graphicData uri="http://schemas.openxmlformats.org/presentationml/2006/ole">
              <p:oleObj spid="_x0000_s23575" name="Graphique" r:id="rId3" imgW="3495759" imgH="1476279" progId="Excel.Chart.8">
                <p:embed/>
              </p:oleObj>
            </a:graphicData>
          </a:graphic>
        </p:graphicFrame>
        <p:sp>
          <p:nvSpPr>
            <p:cNvPr id="23621" name="Text Box 24"/>
            <p:cNvSpPr txBox="1">
              <a:spLocks noChangeArrowheads="1"/>
            </p:cNvSpPr>
            <p:nvPr/>
          </p:nvSpPr>
          <p:spPr bwMode="auto">
            <a:xfrm>
              <a:off x="793" y="1525"/>
              <a:ext cx="1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Longueur moyenne : 375 km</a:t>
              </a:r>
            </a:p>
          </p:txBody>
        </p:sp>
      </p:grpSp>
      <p:grpSp>
        <p:nvGrpSpPr>
          <p:cNvPr id="23588" name="Group 25"/>
          <p:cNvGrpSpPr>
            <a:grpSpLocks/>
          </p:cNvGrpSpPr>
          <p:nvPr/>
        </p:nvGrpSpPr>
        <p:grpSpPr bwMode="auto">
          <a:xfrm>
            <a:off x="5219700" y="1406525"/>
            <a:ext cx="3495675" cy="1806575"/>
            <a:chOff x="3288" y="618"/>
            <a:chExt cx="2202" cy="1138"/>
          </a:xfrm>
        </p:grpSpPr>
        <p:graphicFrame>
          <p:nvGraphicFramePr>
            <p:cNvPr id="23578" name="Object 26"/>
            <p:cNvGraphicFramePr>
              <a:graphicFrameLocks noChangeAspect="1"/>
            </p:cNvGraphicFramePr>
            <p:nvPr/>
          </p:nvGraphicFramePr>
          <p:xfrm>
            <a:off x="3288" y="618"/>
            <a:ext cx="2202" cy="942"/>
          </p:xfrm>
          <a:graphic>
            <a:graphicData uri="http://schemas.openxmlformats.org/presentationml/2006/ole">
              <p:oleObj spid="_x0000_s23578" name="Graphique" r:id="rId4" imgW="3495759" imgH="1495462" progId="Excel.Chart.8">
                <p:embed/>
              </p:oleObj>
            </a:graphicData>
          </a:graphic>
        </p:graphicFrame>
        <p:sp>
          <p:nvSpPr>
            <p:cNvPr id="23620" name="Text Box 27"/>
            <p:cNvSpPr txBox="1">
              <a:spLocks noChangeArrowheads="1"/>
            </p:cNvSpPr>
            <p:nvPr/>
          </p:nvSpPr>
          <p:spPr bwMode="auto">
            <a:xfrm>
              <a:off x="3379" y="1525"/>
              <a:ext cx="2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Longueur moyenne : 3686 km</a:t>
              </a:r>
            </a:p>
          </p:txBody>
        </p:sp>
      </p:grpSp>
      <p:graphicFrame>
        <p:nvGraphicFramePr>
          <p:cNvPr id="23626" name="Group 74"/>
          <p:cNvGraphicFramePr>
            <a:graphicFrameLocks noGrp="1"/>
          </p:cNvGraphicFramePr>
          <p:nvPr/>
        </p:nvGraphicFramePr>
        <p:xfrm>
          <a:off x="1476375" y="3475038"/>
          <a:ext cx="6840538" cy="2043112"/>
        </p:xfrm>
        <a:graphic>
          <a:graphicData uri="http://schemas.openxmlformats.org/drawingml/2006/table">
            <a:tbl>
              <a:tblPr/>
              <a:tblGrid>
                <a:gridCol w="1695450"/>
                <a:gridCol w="3582988"/>
                <a:gridCol w="15621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Villes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Départements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Nombre de réponses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Document stratégique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Banque de données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Outil de diagnostic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Démarche de programmation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9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777777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4586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3C0FD1-A773-4C69-A9A9-0A3BC8F2FEAC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8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4589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4590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4591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grpSp>
        <p:nvGrpSpPr>
          <p:cNvPr id="24592" name="Group 11"/>
          <p:cNvGrpSpPr>
            <a:grpSpLocks/>
          </p:cNvGrpSpPr>
          <p:nvPr/>
        </p:nvGrpSpPr>
        <p:grpSpPr bwMode="auto">
          <a:xfrm>
            <a:off x="1042988" y="692150"/>
            <a:ext cx="7743825" cy="3233738"/>
            <a:chOff x="703" y="482"/>
            <a:chExt cx="4878" cy="2037"/>
          </a:xfrm>
        </p:grpSpPr>
        <p:graphicFrame>
          <p:nvGraphicFramePr>
            <p:cNvPr id="24584" name="Object 8"/>
            <p:cNvGraphicFramePr>
              <a:graphicFrameLocks noChangeAspect="1"/>
            </p:cNvGraphicFramePr>
            <p:nvPr/>
          </p:nvGraphicFramePr>
          <p:xfrm>
            <a:off x="748" y="709"/>
            <a:ext cx="3534" cy="1810"/>
          </p:xfrm>
          <a:graphic>
            <a:graphicData uri="http://schemas.openxmlformats.org/presentationml/2006/ole">
              <p:oleObj spid="_x0000_s24584" name="Graphique" r:id="rId3" imgW="7477041" imgH="3829031" progId="Excel.Chart.8">
                <p:embed/>
              </p:oleObj>
            </a:graphicData>
          </a:graphic>
        </p:graphicFrame>
        <p:sp>
          <p:nvSpPr>
            <p:cNvPr id="24595" name="Text Box 9"/>
            <p:cNvSpPr txBox="1">
              <a:spLocks noChangeArrowheads="1"/>
            </p:cNvSpPr>
            <p:nvPr/>
          </p:nvSpPr>
          <p:spPr bwMode="auto">
            <a:xfrm>
              <a:off x="703" y="482"/>
              <a:ext cx="48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Enquête n°2</a:t>
              </a:r>
              <a:r>
                <a:rPr lang="fr-FR"/>
                <a:t> : avis des maîtres d’œuvre – attente vis-à-vis des entreprises</a:t>
              </a:r>
            </a:p>
          </p:txBody>
        </p:sp>
      </p:grp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87450" y="4398963"/>
            <a:ext cx="7705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/>
              <a:t>Enquête n°3</a:t>
            </a:r>
            <a:r>
              <a:rPr lang="fr-FR"/>
              <a:t> : avis des entreprises</a:t>
            </a:r>
          </a:p>
          <a:p>
            <a:pPr algn="r"/>
            <a:r>
              <a:rPr lang="fr-FR"/>
              <a:t>« La stratégie des collectivités apparaît peu lisible à moyen et long terme, tant en investissement qu’en entretien, </a:t>
            </a:r>
            <a:br>
              <a:rPr lang="fr-FR"/>
            </a:br>
            <a:r>
              <a:rPr lang="fr-FR"/>
              <a:t>ce qui nuit à l’organisation des moyens des entreprises. »</a:t>
            </a:r>
          </a:p>
        </p:txBody>
      </p:sp>
      <p:sp>
        <p:nvSpPr>
          <p:cNvPr id="24594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4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Les rencontres du CF-AIPCR</a:t>
            </a:r>
            <a:br>
              <a:rPr lang="fr-FR" smtClean="0"/>
            </a:br>
            <a:r>
              <a:rPr lang="fr-FR" smtClean="0"/>
              <a:t>3 décembre 2014</a:t>
            </a:r>
          </a:p>
        </p:txBody>
      </p:sp>
      <p:sp>
        <p:nvSpPr>
          <p:cNvPr id="25602" name="Rectangle 1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GEPUR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675688" y="6526213"/>
            <a:ext cx="395287" cy="36512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19BFC96-BEB8-4BA1-98D3-CA656D1311E5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04" name="Text Box 168"/>
          <p:cNvSpPr txBox="1">
            <a:spLocks noChangeArrowheads="1"/>
          </p:cNvSpPr>
          <p:nvPr/>
        </p:nvSpPr>
        <p:spPr bwMode="auto">
          <a:xfrm>
            <a:off x="1600200" y="69215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tabLst>
                <a:tab pos="177800" algn="l"/>
              </a:tabLst>
            </a:pPr>
            <a:r>
              <a:rPr lang="fr-FR" sz="2000" b="1">
                <a:solidFill>
                  <a:srgbClr val="CC0000"/>
                </a:solidFill>
              </a:rPr>
              <a:t>Production 2 : Estimation des réseaux</a:t>
            </a:r>
            <a:endParaRPr lang="fr-FR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1438"/>
            <a:ext cx="5200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420938"/>
            <a:ext cx="5667375" cy="265747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 rot="-5400000">
            <a:off x="-431800" y="4508500"/>
            <a:ext cx="13684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Productions</a:t>
            </a: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 rot="-5400000">
            <a:off x="-431800" y="314007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Calendrier</a:t>
            </a:r>
          </a:p>
        </p:txBody>
      </p:sp>
      <p:sp>
        <p:nvSpPr>
          <p:cNvPr id="25609" name="AutoShape 4"/>
          <p:cNvSpPr>
            <a:spLocks noChangeArrowheads="1"/>
          </p:cNvSpPr>
          <p:nvPr/>
        </p:nvSpPr>
        <p:spPr bwMode="auto">
          <a:xfrm rot="-5400000">
            <a:off x="-431800" y="431800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Problématique</a:t>
            </a:r>
          </a:p>
        </p:txBody>
      </p:sp>
      <p:sp>
        <p:nvSpPr>
          <p:cNvPr id="25610" name="AutoShape 5"/>
          <p:cNvSpPr>
            <a:spLocks noChangeArrowheads="1"/>
          </p:cNvSpPr>
          <p:nvPr/>
        </p:nvSpPr>
        <p:spPr bwMode="auto">
          <a:xfrm rot="-5400000">
            <a:off x="-431800" y="1773238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>
                <a:solidFill>
                  <a:srgbClr val="969696"/>
                </a:solidFill>
              </a:rPr>
              <a:t>Acteurs</a:t>
            </a:r>
          </a:p>
        </p:txBody>
      </p:sp>
      <p:sp>
        <p:nvSpPr>
          <p:cNvPr id="25611" name="Line 8"/>
          <p:cNvSpPr>
            <a:spLocks noChangeShapeType="1"/>
          </p:cNvSpPr>
          <p:nvPr/>
        </p:nvSpPr>
        <p:spPr bwMode="auto">
          <a:xfrm>
            <a:off x="6443663" y="981075"/>
            <a:ext cx="20891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6948488" y="119697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u="sng">
                <a:solidFill>
                  <a:srgbClr val="66FF66"/>
                </a:solidFill>
              </a:rPr>
              <a:t>Départements</a:t>
            </a:r>
          </a:p>
        </p:txBody>
      </p:sp>
      <p:sp>
        <p:nvSpPr>
          <p:cNvPr id="25613" name="AutoShape 7"/>
          <p:cNvSpPr>
            <a:spLocks noChangeArrowheads="1"/>
          </p:cNvSpPr>
          <p:nvPr/>
        </p:nvSpPr>
        <p:spPr bwMode="auto">
          <a:xfrm rot="-5400000">
            <a:off x="-431800" y="5876925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1120</Words>
  <Application>Microsoft Office PowerPoint</Application>
  <PresentationFormat>Affichage à l'écran (4:3)</PresentationFormat>
  <Paragraphs>298</Paragraphs>
  <Slides>20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7" baseType="lpstr">
      <vt:lpstr>Arial</vt:lpstr>
      <vt:lpstr>Calibri</vt:lpstr>
      <vt:lpstr>DaxOT-Medium</vt:lpstr>
      <vt:lpstr>ヒラギノ角ゴ Pro W3</vt:lpstr>
      <vt:lpstr>DaxOT-Regular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Graphique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IDRIMM</dc:creator>
  <cp:lastModifiedBy>ODEON-H</cp:lastModifiedBy>
  <cp:revision>114</cp:revision>
  <dcterms:created xsi:type="dcterms:W3CDTF">2014-05-22T14:08:13Z</dcterms:created>
  <dcterms:modified xsi:type="dcterms:W3CDTF">2014-12-03T10:08:44Z</dcterms:modified>
</cp:coreProperties>
</file>